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1" roundtripDataSignature="AMtx7mhYnR3A12Jza5x1j9VY4HCRhE/s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D88A3B-179D-4208-BA34-3153D443010B}">
  <a:tblStyle styleId="{9FD88A3B-179D-4208-BA34-3153D443010B}"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308ED21-CB8A-4042-8EBE-5B55FC1385F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50802221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2650802221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8b4cc6b1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28b4cc6b119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5080222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265080222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42" name="Google Shape;4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4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2000"/>
              <a:buFont typeface="Arial"/>
              <a:buNone/>
              <a:defRPr b="0" i="0" sz="12000" u="none" cap="none" strike="noStrike">
                <a:solidFill>
                  <a:srgbClr val="000000"/>
                </a:solidFill>
                <a:latin typeface="Arial"/>
                <a:ea typeface="Arial"/>
                <a:cs typeface="Arial"/>
                <a:sym typeface="Arial"/>
              </a:defRPr>
            </a:lvl9pPr>
          </a:lstStyle>
          <a:p>
            <a:r>
              <a:t>xx%</a:t>
            </a:r>
          </a:p>
        </p:txBody>
      </p:sp>
      <p:sp>
        <p:nvSpPr>
          <p:cNvPr id="45" name="Google Shape;45;p4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marR="0" rtl="0" algn="ctr">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ctr">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6" name="Google Shape;4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
        <p:nvSpPr>
          <p:cNvPr id="11" name="Google Shape;1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5" name="Google Shape;1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8" name="Google Shape;18;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19" name="Google Shape;19;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0" name="Google Shape;2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4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9pPr>
          </a:lstStyle>
          <a:p/>
        </p:txBody>
      </p:sp>
      <p:sp>
        <p:nvSpPr>
          <p:cNvPr id="23" name="Google Shape;23;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4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4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4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3" name="Google Shape;3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7" name="Google Shape;37;p4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8" name="Google Shape;38;p4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9" name="Google Shape;3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38"/>
          <p:cNvPicPr preferRelativeResize="0"/>
          <p:nvPr/>
        </p:nvPicPr>
        <p:blipFill rotWithShape="1">
          <a:blip r:embed="rId1">
            <a:alphaModFix/>
          </a:blip>
          <a:srcRect b="0" l="0" r="0" t="0"/>
          <a:stretch/>
        </p:blipFill>
        <p:spPr>
          <a:xfrm>
            <a:off x="7210924" y="0"/>
            <a:ext cx="1933076" cy="117974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1" Type="http://schemas.openxmlformats.org/officeDocument/2006/relationships/image" Target="../media/image32.jpg"/><Relationship Id="rId10" Type="http://schemas.openxmlformats.org/officeDocument/2006/relationships/image" Target="../media/image24.jpg"/><Relationship Id="rId13" Type="http://schemas.openxmlformats.org/officeDocument/2006/relationships/image" Target="../media/image21.jpg"/><Relationship Id="rId12"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31.jpg"/><Relationship Id="rId15" Type="http://schemas.openxmlformats.org/officeDocument/2006/relationships/image" Target="../media/image35.png"/><Relationship Id="rId14" Type="http://schemas.openxmlformats.org/officeDocument/2006/relationships/image" Target="../media/image22.png"/><Relationship Id="rId16"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25.jpg"/><Relationship Id="rId8"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type="ctrTitle"/>
          </p:nvPr>
        </p:nvSpPr>
        <p:spPr>
          <a:xfrm>
            <a:off x="311700" y="492325"/>
            <a:ext cx="8520600" cy="5937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Introduction to Data Science</a:t>
            </a:r>
            <a:endParaRPr b="0" i="0" sz="2400" u="none" cap="none" strike="noStrike">
              <a:solidFill>
                <a:srgbClr val="000000"/>
              </a:solidFill>
              <a:latin typeface="Arial"/>
              <a:ea typeface="Arial"/>
              <a:cs typeface="Arial"/>
              <a:sym typeface="Arial"/>
            </a:endParaRPr>
          </a:p>
        </p:txBody>
      </p:sp>
      <p:sp>
        <p:nvSpPr>
          <p:cNvPr id="52" name="Google Shape;52;p1"/>
          <p:cNvSpPr txBox="1"/>
          <p:nvPr>
            <p:ph idx="1" type="subTitle"/>
          </p:nvPr>
        </p:nvSpPr>
        <p:spPr>
          <a:xfrm>
            <a:off x="311700" y="1576675"/>
            <a:ext cx="8520600" cy="2870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9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Concept of Data Science</a:t>
            </a:r>
            <a:endParaRPr b="0" i="0" sz="1400" u="none" cap="none" strike="noStrike">
              <a:solidFill>
                <a:srgbClr val="000000"/>
              </a:solidFill>
              <a:latin typeface="Arial"/>
              <a:ea typeface="Arial"/>
              <a:cs typeface="Arial"/>
              <a:sym typeface="Arial"/>
            </a:endParaRPr>
          </a:p>
          <a:p>
            <a:pPr indent="-317500" lvl="0" marL="457200" marR="0" rtl="0" algn="l">
              <a:lnSpc>
                <a:spcPct val="9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Need of Data Science</a:t>
            </a:r>
            <a:endParaRPr b="0" i="0" sz="1400" u="none" cap="none" strike="noStrike">
              <a:solidFill>
                <a:srgbClr val="000000"/>
              </a:solidFill>
              <a:latin typeface="Arial"/>
              <a:ea typeface="Arial"/>
              <a:cs typeface="Arial"/>
              <a:sym typeface="Arial"/>
            </a:endParaRPr>
          </a:p>
          <a:p>
            <a:pPr indent="-317500" lvl="0" marL="457200" marR="0" rtl="0" algn="l">
              <a:lnSpc>
                <a:spcPct val="9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Applications Of Data Science</a:t>
            </a:r>
            <a:endParaRPr b="0" i="0" sz="1400" u="none" cap="none" strike="noStrike">
              <a:solidFill>
                <a:schemeClr val="dk1"/>
              </a:solidFill>
              <a:latin typeface="Arial"/>
              <a:ea typeface="Arial"/>
              <a:cs typeface="Arial"/>
              <a:sym typeface="Arial"/>
            </a:endParaRPr>
          </a:p>
          <a:p>
            <a:pPr indent="-317500" lvl="0" marL="457200" marR="0" rtl="0" algn="l">
              <a:lnSpc>
                <a:spcPct val="9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Solving Simple Data Science Use Cases</a:t>
            </a:r>
            <a:endParaRPr b="0" i="0" sz="1400" u="none" cap="none" strike="noStrike">
              <a:solidFill>
                <a:schemeClr val="dk1"/>
              </a:solidFill>
              <a:latin typeface="Arial"/>
              <a:ea typeface="Arial"/>
              <a:cs typeface="Arial"/>
              <a:sym typeface="Arial"/>
            </a:endParaRPr>
          </a:p>
          <a:p>
            <a:pPr indent="-317500" lvl="0" marL="457200" marR="0" rtl="0" algn="l">
              <a:lnSpc>
                <a:spcPct val="9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Components of Data Science</a:t>
            </a:r>
            <a:endParaRPr b="0" i="0" sz="1400" u="none" cap="none" strike="noStrike">
              <a:solidFill>
                <a:schemeClr val="dk1"/>
              </a:solidFill>
              <a:latin typeface="Arial"/>
              <a:ea typeface="Arial"/>
              <a:cs typeface="Arial"/>
              <a:sym typeface="Arial"/>
            </a:endParaRPr>
          </a:p>
          <a:p>
            <a:pPr indent="-317500" lvl="0" marL="457200" marR="0" rtl="0" algn="l">
              <a:lnSpc>
                <a:spcPct val="95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Data Science Life Cycle (Understanding the Business Problem, Data Prep, EDA, Data Modelling, Model Evaluation, Model Deployment)</a:t>
            </a:r>
            <a:endParaRPr b="0" i="0" sz="1400" u="none" cap="none" strike="noStrike">
              <a:solidFill>
                <a:srgbClr val="000000"/>
              </a:solidFill>
              <a:latin typeface="Arial"/>
              <a:ea typeface="Arial"/>
              <a:cs typeface="Arial"/>
              <a:sym typeface="Arial"/>
            </a:endParaRPr>
          </a:p>
          <a:p>
            <a:pPr indent="-317500" lvl="0" marL="457200" marR="0" rtl="0" algn="l">
              <a:lnSpc>
                <a:spcPct val="95000"/>
              </a:lnSpc>
              <a:spcBef>
                <a:spcPts val="0"/>
              </a:spcBef>
              <a:spcAft>
                <a:spcPts val="0"/>
              </a:spcAft>
              <a:buSzPts val="1400"/>
              <a:buChar char="❖"/>
            </a:pPr>
            <a:r>
              <a:rPr lang="en"/>
              <a:t>Market of Data Science</a:t>
            </a:r>
            <a:endParaRPr/>
          </a:p>
          <a:p>
            <a:pPr indent="-317500" lvl="0" marL="457200" marR="0" rtl="0" algn="l">
              <a:lnSpc>
                <a:spcPct val="9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Understanding AI /ML/DL/NLP/CV/Data Science</a:t>
            </a:r>
            <a:endParaRPr b="0" i="0" sz="1400" u="none" cap="none" strike="noStrike">
              <a:solidFill>
                <a:schemeClr val="dk1"/>
              </a:solidFill>
              <a:latin typeface="Arial"/>
              <a:ea typeface="Arial"/>
              <a:cs typeface="Arial"/>
              <a:sym typeface="Arial"/>
            </a:endParaRPr>
          </a:p>
          <a:p>
            <a:pPr indent="-317500" lvl="0" marL="457200" marR="0" rtl="0" algn="l">
              <a:lnSpc>
                <a:spcPct val="95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Rise of Data Analytics</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rgbClr val="000000"/>
                </a:solidFill>
                <a:latin typeface="Arial"/>
                <a:ea typeface="Arial"/>
                <a:cs typeface="Arial"/>
                <a:sym typeface="Arial"/>
              </a:rPr>
              <a:t>Types of Data Analytics</a:t>
            </a:r>
            <a:endParaRPr b="0" i="0" sz="1400" u="none" cap="none" strike="noStrike">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Data Analytics Lifecycle</a:t>
            </a:r>
            <a:endParaRPr/>
          </a:p>
          <a:p>
            <a:pPr indent="-317500" lvl="0" marL="457200" marR="0" rtl="0" algn="l">
              <a:lnSpc>
                <a:spcPct val="115000"/>
              </a:lnSpc>
              <a:spcBef>
                <a:spcPts val="0"/>
              </a:spcBef>
              <a:spcAft>
                <a:spcPts val="0"/>
              </a:spcAft>
              <a:buClr>
                <a:schemeClr val="dk1"/>
              </a:buClr>
              <a:buSzPts val="1400"/>
              <a:buFont typeface="Arial"/>
              <a:buChar char="❖"/>
            </a:pPr>
            <a:r>
              <a:rPr b="0" i="0" lang="en" sz="1400" u="none" cap="none" strike="noStrike">
                <a:solidFill>
                  <a:srgbClr val="000000"/>
                </a:solidFill>
                <a:latin typeface="Arial"/>
                <a:ea typeface="Arial"/>
                <a:cs typeface="Arial"/>
                <a:sym typeface="Arial"/>
              </a:rPr>
              <a:t>Need for Business Analytics</a:t>
            </a:r>
            <a:endParaRPr b="0" i="0" sz="1400" u="none" cap="none" strike="noStrike">
              <a:solidFill>
                <a:srgbClr val="000000"/>
              </a:solidFill>
              <a:latin typeface="Arial"/>
              <a:ea typeface="Arial"/>
              <a:cs typeface="Arial"/>
              <a:sym typeface="Arial"/>
            </a:endParaRPr>
          </a:p>
          <a:p>
            <a:pPr indent="0" lvl="0" marL="457200" marR="0" rtl="0" algn="ctr">
              <a:lnSpc>
                <a:spcPct val="8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8"/>
          <p:cNvPicPr preferRelativeResize="0"/>
          <p:nvPr/>
        </p:nvPicPr>
        <p:blipFill rotWithShape="1">
          <a:blip r:embed="rId3">
            <a:alphaModFix/>
          </a:blip>
          <a:srcRect b="8508" l="0" r="0" t="0"/>
          <a:stretch/>
        </p:blipFill>
        <p:spPr>
          <a:xfrm>
            <a:off x="5309800" y="775250"/>
            <a:ext cx="3532000" cy="3490125"/>
          </a:xfrm>
          <a:prstGeom prst="rect">
            <a:avLst/>
          </a:prstGeom>
          <a:noFill/>
          <a:ln>
            <a:noFill/>
          </a:ln>
        </p:spPr>
      </p:pic>
      <p:sp>
        <p:nvSpPr>
          <p:cNvPr id="117" name="Google Shape;117;p8"/>
          <p:cNvSpPr txBox="1"/>
          <p:nvPr/>
        </p:nvSpPr>
        <p:spPr>
          <a:xfrm>
            <a:off x="372275" y="1071775"/>
            <a:ext cx="4967700" cy="281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000" u="none" cap="none" strike="noStrike">
                <a:solidFill>
                  <a:schemeClr val="dk1"/>
                </a:solidFill>
                <a:latin typeface="Arial"/>
                <a:ea typeface="Arial"/>
                <a:cs typeface="Arial"/>
                <a:sym typeface="Arial"/>
              </a:rPr>
              <a:t>Is Data Science a new advancement?</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Arial"/>
                <a:ea typeface="Arial"/>
                <a:cs typeface="Arial"/>
                <a:sym typeface="Arial"/>
              </a:rPr>
              <a:t>No!</a:t>
            </a:r>
            <a:endParaRPr b="1" i="0" sz="2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have been doing this all our lives.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nvSpPr>
        <p:spPr>
          <a:xfrm>
            <a:off x="118888" y="1822361"/>
            <a:ext cx="6681900" cy="16281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1" i="0" lang="en" sz="2000" u="none" cap="none" strike="noStrike">
                <a:solidFill>
                  <a:srgbClr val="000000"/>
                </a:solidFill>
                <a:latin typeface="Arial"/>
                <a:ea typeface="Arial"/>
                <a:cs typeface="Arial"/>
                <a:sym typeface="Arial"/>
              </a:rPr>
              <a:t>Then what is it about Data Science </a:t>
            </a:r>
            <a:r>
              <a:rPr b="1" i="0" lang="en" sz="2000" u="none" cap="none" strike="noStrike">
                <a:solidFill>
                  <a:schemeClr val="dk1"/>
                </a:solidFill>
                <a:latin typeface="Arial"/>
                <a:ea typeface="Arial"/>
                <a:cs typeface="Arial"/>
                <a:sym typeface="Arial"/>
              </a:rPr>
              <a:t>that is new?</a:t>
            </a:r>
            <a:endParaRPr b="1" i="0" sz="20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1" i="0" lang="en" sz="2000" u="none" cap="none" strike="noStrike">
                <a:solidFill>
                  <a:srgbClr val="000000"/>
                </a:solidFill>
                <a:latin typeface="Arial"/>
                <a:ea typeface="Arial"/>
                <a:cs typeface="Arial"/>
                <a:sym typeface="Arial"/>
              </a:rPr>
              <a:t>Why it became such a rage in the recent years?</a:t>
            </a:r>
            <a:endParaRPr b="1" i="0" sz="2000" u="none" cap="none" strike="noStrike">
              <a:solidFill>
                <a:srgbClr val="000000"/>
              </a:solidFill>
              <a:latin typeface="Arial"/>
              <a:ea typeface="Arial"/>
              <a:cs typeface="Arial"/>
              <a:sym typeface="Arial"/>
            </a:endParaRPr>
          </a:p>
        </p:txBody>
      </p:sp>
      <p:pic>
        <p:nvPicPr>
          <p:cNvPr id="123" name="Google Shape;123;p9"/>
          <p:cNvPicPr preferRelativeResize="0"/>
          <p:nvPr/>
        </p:nvPicPr>
        <p:blipFill rotWithShape="1">
          <a:blip r:embed="rId3">
            <a:alphaModFix/>
          </a:blip>
          <a:srcRect b="0" l="0" r="0" t="0"/>
          <a:stretch/>
        </p:blipFill>
        <p:spPr>
          <a:xfrm>
            <a:off x="6442401" y="1529568"/>
            <a:ext cx="2701599" cy="2701599"/>
          </a:xfrm>
          <a:prstGeom prst="rect">
            <a:avLst/>
          </a:prstGeom>
          <a:noFill/>
          <a:ln>
            <a:noFill/>
          </a:ln>
        </p:spPr>
      </p:pic>
      <p:sp>
        <p:nvSpPr>
          <p:cNvPr id="124" name="Google Shape;124;p9"/>
          <p:cNvSpPr txBox="1"/>
          <p:nvPr/>
        </p:nvSpPr>
        <p:spPr>
          <a:xfrm>
            <a:off x="432475" y="700825"/>
            <a:ext cx="4252500" cy="48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Need of data Science</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nvSpPr>
        <p:spPr>
          <a:xfrm>
            <a:off x="311674" y="199400"/>
            <a:ext cx="8560800" cy="490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 sz="2000" u="none" cap="none" strike="noStrike">
                <a:solidFill>
                  <a:schemeClr val="dk1"/>
                </a:solidFill>
                <a:latin typeface="Arial"/>
                <a:ea typeface="Arial"/>
                <a:cs typeface="Arial"/>
                <a:sym typeface="Arial"/>
              </a:rPr>
              <a:t>Big Data</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Every two days now we create as much information as we did from the dawn of civilization up until  2003, according to Schmidt. That’s something like five exabytes of data, he says.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Good news today is that technology today helps us to utilise this data.</a:t>
            </a:r>
            <a:endParaRPr b="0" i="0" sz="1400" u="none" cap="none" strike="noStrike">
              <a:solidFill>
                <a:schemeClr val="dk1"/>
              </a:solidFill>
              <a:latin typeface="Arial"/>
              <a:ea typeface="Arial"/>
              <a:cs typeface="Arial"/>
              <a:sym typeface="Arial"/>
            </a:endParaRPr>
          </a:p>
          <a:p>
            <a:pPr indent="0" lvl="0" marL="457200" marR="0" rtl="0" algn="l">
              <a:lnSpc>
                <a:spcPct val="110000"/>
              </a:lnSpc>
              <a:spcBef>
                <a:spcPts val="667"/>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-Eric Schmidt (Former Google CEO), 2010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Roboto"/>
              <a:buChar char="❖"/>
            </a:pPr>
            <a:r>
              <a:rPr b="1" i="0" lang="en" sz="1400" u="none" cap="none" strike="noStrike">
                <a:solidFill>
                  <a:schemeClr val="dk1"/>
                </a:solidFill>
                <a:latin typeface="Arial"/>
                <a:ea typeface="Arial"/>
                <a:cs typeface="Arial"/>
                <a:sym typeface="Arial"/>
              </a:rPr>
              <a:t>Technological Advancements: </a:t>
            </a:r>
            <a:r>
              <a:rPr b="0" i="0" lang="en" sz="1400" u="none" cap="none" strike="noStrike">
                <a:solidFill>
                  <a:schemeClr val="dk1"/>
                </a:solidFill>
                <a:latin typeface="Arial"/>
                <a:ea typeface="Arial"/>
                <a:cs typeface="Arial"/>
                <a:sym typeface="Arial"/>
              </a:rPr>
              <a:t>The exponential growth in computing power, storage capacity, and data processing technologies has made it feasible to store, manage, and analyze massive volumes of data.</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200"/>
              <a:buFont typeface="Arial"/>
              <a:buNone/>
            </a:pPr>
            <a:r>
              <a:t/>
            </a:r>
            <a:endParaRPr b="0" i="0" sz="14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Roboto"/>
              <a:buChar char="❖"/>
            </a:pPr>
            <a:r>
              <a:rPr b="1" i="0" lang="en" sz="1400" u="none" cap="none" strike="noStrike">
                <a:solidFill>
                  <a:schemeClr val="dk1"/>
                </a:solidFill>
                <a:latin typeface="Arial"/>
                <a:ea typeface="Arial"/>
                <a:cs typeface="Arial"/>
                <a:sym typeface="Arial"/>
              </a:rPr>
              <a:t>Proliferation of Digital Devices: </a:t>
            </a:r>
            <a:r>
              <a:rPr b="0" i="0" lang="en" sz="1400" u="none" cap="none" strike="noStrike">
                <a:solidFill>
                  <a:schemeClr val="dk1"/>
                </a:solidFill>
                <a:latin typeface="Arial"/>
                <a:ea typeface="Arial"/>
                <a:cs typeface="Arial"/>
                <a:sym typeface="Arial"/>
              </a:rPr>
              <a:t>The widespread use of smartphones, IoT devices, and sensors has led to an explosion in data generation. </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200"/>
              <a:buFont typeface="Arial"/>
              <a:buNone/>
            </a:pPr>
            <a:r>
              <a:t/>
            </a:r>
            <a:endParaRPr b="0" i="0" sz="14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Roboto"/>
              <a:buChar char="❖"/>
            </a:pPr>
            <a:r>
              <a:rPr b="1" i="0" lang="en" sz="1400" u="none" cap="none" strike="noStrike">
                <a:solidFill>
                  <a:schemeClr val="dk1"/>
                </a:solidFill>
                <a:latin typeface="Arial"/>
                <a:ea typeface="Arial"/>
                <a:cs typeface="Arial"/>
                <a:sym typeface="Arial"/>
              </a:rPr>
              <a:t>Internet and Social Media:</a:t>
            </a:r>
            <a:r>
              <a:rPr b="0" i="0" lang="en" sz="1400" u="none" cap="none" strike="noStrike">
                <a:solidFill>
                  <a:schemeClr val="dk1"/>
                </a:solidFill>
                <a:latin typeface="Arial"/>
                <a:ea typeface="Arial"/>
                <a:cs typeface="Arial"/>
                <a:sym typeface="Arial"/>
              </a:rPr>
              <a:t> The internet and social media platforms have become integral parts of people's lives. These platforms generate enormous amounts of data through user interactions, content sharing, and online transactions. </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200"/>
              <a:buFont typeface="Arial"/>
              <a:buNone/>
            </a:pPr>
            <a:r>
              <a:t/>
            </a:r>
            <a:endParaRPr b="0" i="0" sz="1400" u="none" cap="none" strike="noStrike">
              <a:solidFill>
                <a:schemeClr val="dk1"/>
              </a:solidFill>
              <a:latin typeface="Arial"/>
              <a:ea typeface="Arial"/>
              <a:cs typeface="Arial"/>
              <a:sym typeface="Arial"/>
            </a:endParaRPr>
          </a:p>
          <a:p>
            <a:pPr indent="-304800" lvl="0" marL="457200" marR="0" rtl="0" algn="l">
              <a:lnSpc>
                <a:spcPct val="100000"/>
              </a:lnSpc>
              <a:spcBef>
                <a:spcPts val="0"/>
              </a:spcBef>
              <a:spcAft>
                <a:spcPts val="0"/>
              </a:spcAft>
              <a:buClr>
                <a:schemeClr val="dk1"/>
              </a:buClr>
              <a:buSzPts val="1200"/>
              <a:buFont typeface="Roboto"/>
              <a:buChar char="❖"/>
            </a:pPr>
            <a:r>
              <a:rPr b="1" i="0" lang="en" sz="1400" u="none" cap="none" strike="noStrike">
                <a:solidFill>
                  <a:schemeClr val="dk1"/>
                </a:solidFill>
                <a:latin typeface="Arial"/>
                <a:ea typeface="Arial"/>
                <a:cs typeface="Arial"/>
                <a:sym typeface="Arial"/>
              </a:rPr>
              <a:t>E-commerce and Online Services:</a:t>
            </a:r>
            <a:r>
              <a:rPr b="0" i="0" lang="en" sz="1400" u="none" cap="none" strike="noStrike">
                <a:solidFill>
                  <a:schemeClr val="dk1"/>
                </a:solidFill>
                <a:latin typeface="Arial"/>
                <a:ea typeface="Arial"/>
                <a:cs typeface="Arial"/>
                <a:sym typeface="Arial"/>
              </a:rPr>
              <a:t> The growth of e-commerce, online services, and digital platforms has resulted in vast amounts of transactional and user behaviour data.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1"/>
          <p:cNvPicPr preferRelativeResize="0"/>
          <p:nvPr/>
        </p:nvPicPr>
        <p:blipFill rotWithShape="1">
          <a:blip r:embed="rId3">
            <a:alphaModFix/>
          </a:blip>
          <a:srcRect b="0" l="0" r="0" t="0"/>
          <a:stretch/>
        </p:blipFill>
        <p:spPr>
          <a:xfrm>
            <a:off x="200875" y="1473100"/>
            <a:ext cx="8839204" cy="3224065"/>
          </a:xfrm>
          <a:prstGeom prst="rect">
            <a:avLst/>
          </a:prstGeom>
          <a:noFill/>
          <a:ln>
            <a:noFill/>
          </a:ln>
        </p:spPr>
      </p:pic>
      <p:sp>
        <p:nvSpPr>
          <p:cNvPr id="135" name="Google Shape;135;p11"/>
          <p:cNvSpPr txBox="1"/>
          <p:nvPr/>
        </p:nvSpPr>
        <p:spPr>
          <a:xfrm>
            <a:off x="311675" y="362950"/>
            <a:ext cx="4143900" cy="79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Automation</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2"/>
          <p:cNvSpPr txBox="1"/>
          <p:nvPr/>
        </p:nvSpPr>
        <p:spPr>
          <a:xfrm>
            <a:off x="367650" y="448400"/>
            <a:ext cx="6026524"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400" u="none" cap="none" strike="noStrike">
                <a:solidFill>
                  <a:srgbClr val="000000"/>
                </a:solidFill>
                <a:latin typeface="Arial"/>
                <a:ea typeface="Arial"/>
                <a:cs typeface="Arial"/>
                <a:sym typeface="Arial"/>
              </a:rPr>
              <a:t>Business and Competitive Edge/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400" u="none" cap="none" strike="noStrike">
                <a:solidFill>
                  <a:srgbClr val="000000"/>
                </a:solidFill>
                <a:latin typeface="Arial"/>
                <a:ea typeface="Arial"/>
                <a:cs typeface="Arial"/>
                <a:sym typeface="Arial"/>
              </a:rPr>
              <a:t> Scientific Research</a:t>
            </a:r>
            <a:endParaRPr b="0" i="0" sz="2400" u="none" cap="none" strike="noStrike">
              <a:solidFill>
                <a:srgbClr val="000000"/>
              </a:solidFill>
              <a:latin typeface="Arial"/>
              <a:ea typeface="Arial"/>
              <a:cs typeface="Arial"/>
              <a:sym typeface="Arial"/>
            </a:endParaRPr>
          </a:p>
        </p:txBody>
      </p:sp>
      <p:pic>
        <p:nvPicPr>
          <p:cNvPr id="141" name="Google Shape;141;p12"/>
          <p:cNvPicPr preferRelativeResize="0"/>
          <p:nvPr/>
        </p:nvPicPr>
        <p:blipFill rotWithShape="1">
          <a:blip r:embed="rId3">
            <a:alphaModFix/>
          </a:blip>
          <a:srcRect b="0" l="0" r="0" t="0"/>
          <a:stretch/>
        </p:blipFill>
        <p:spPr>
          <a:xfrm>
            <a:off x="6458475" y="2780700"/>
            <a:ext cx="2097850" cy="2097850"/>
          </a:xfrm>
          <a:prstGeom prst="rect">
            <a:avLst/>
          </a:prstGeom>
          <a:noFill/>
          <a:ln>
            <a:noFill/>
          </a:ln>
        </p:spPr>
      </p:pic>
      <p:pic>
        <p:nvPicPr>
          <p:cNvPr id="142" name="Google Shape;142;p12"/>
          <p:cNvPicPr preferRelativeResize="0"/>
          <p:nvPr/>
        </p:nvPicPr>
        <p:blipFill rotWithShape="1">
          <a:blip r:embed="rId4">
            <a:alphaModFix/>
          </a:blip>
          <a:srcRect b="0" l="0" r="0" t="0"/>
          <a:stretch/>
        </p:blipFill>
        <p:spPr>
          <a:xfrm>
            <a:off x="127375" y="1495225"/>
            <a:ext cx="3413024" cy="1919824"/>
          </a:xfrm>
          <a:prstGeom prst="rect">
            <a:avLst/>
          </a:prstGeom>
          <a:noFill/>
          <a:ln>
            <a:noFill/>
          </a:ln>
        </p:spPr>
      </p:pic>
      <p:pic>
        <p:nvPicPr>
          <p:cNvPr id="143" name="Google Shape;143;p12"/>
          <p:cNvPicPr preferRelativeResize="0"/>
          <p:nvPr/>
        </p:nvPicPr>
        <p:blipFill rotWithShape="1">
          <a:blip r:embed="rId5">
            <a:alphaModFix/>
          </a:blip>
          <a:srcRect b="0" l="0" r="0" t="0"/>
          <a:stretch/>
        </p:blipFill>
        <p:spPr>
          <a:xfrm>
            <a:off x="3060550" y="3119374"/>
            <a:ext cx="2563535" cy="1706575"/>
          </a:xfrm>
          <a:prstGeom prst="rect">
            <a:avLst/>
          </a:prstGeom>
          <a:noFill/>
          <a:ln>
            <a:noFill/>
          </a:ln>
        </p:spPr>
      </p:pic>
      <p:pic>
        <p:nvPicPr>
          <p:cNvPr id="144" name="Google Shape;144;p12"/>
          <p:cNvPicPr preferRelativeResize="0"/>
          <p:nvPr/>
        </p:nvPicPr>
        <p:blipFill rotWithShape="1">
          <a:blip r:embed="rId6">
            <a:alphaModFix/>
          </a:blip>
          <a:srcRect b="0" l="0" r="0" t="0"/>
          <a:stretch/>
        </p:blipFill>
        <p:spPr>
          <a:xfrm>
            <a:off x="5798250" y="956524"/>
            <a:ext cx="2287776" cy="2287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txBox="1"/>
          <p:nvPr/>
        </p:nvSpPr>
        <p:spPr>
          <a:xfrm>
            <a:off x="487375" y="1362575"/>
            <a:ext cx="6991200" cy="287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txBox="1"/>
          <p:nvPr/>
        </p:nvSpPr>
        <p:spPr>
          <a:xfrm>
            <a:off x="445000" y="484125"/>
            <a:ext cx="4362000" cy="69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Great Potential Unlocked</a:t>
            </a:r>
            <a:endParaRPr b="1" i="0" sz="2400" u="none" cap="none" strike="noStrike">
              <a:solidFill>
                <a:srgbClr val="000000"/>
              </a:solidFill>
              <a:latin typeface="Arial"/>
              <a:ea typeface="Arial"/>
              <a:cs typeface="Arial"/>
              <a:sym typeface="Arial"/>
            </a:endParaRPr>
          </a:p>
        </p:txBody>
      </p:sp>
      <p:pic>
        <p:nvPicPr>
          <p:cNvPr id="151" name="Google Shape;151;p13"/>
          <p:cNvPicPr preferRelativeResize="0"/>
          <p:nvPr/>
        </p:nvPicPr>
        <p:blipFill rotWithShape="1">
          <a:blip r:embed="rId3">
            <a:alphaModFix/>
          </a:blip>
          <a:srcRect b="0" l="0" r="0" t="0"/>
          <a:stretch/>
        </p:blipFill>
        <p:spPr>
          <a:xfrm>
            <a:off x="487375" y="1244477"/>
            <a:ext cx="6294576" cy="3538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4"/>
          <p:cNvSpPr txBox="1"/>
          <p:nvPr>
            <p:ph idx="1" type="body"/>
          </p:nvPr>
        </p:nvSpPr>
        <p:spPr>
          <a:xfrm>
            <a:off x="311700" y="1152475"/>
            <a:ext cx="8520600" cy="3990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2900"/>
              </a:spcBef>
              <a:spcAft>
                <a:spcPts val="0"/>
              </a:spcAft>
              <a:buClr>
                <a:srgbClr val="374151"/>
              </a:buClr>
              <a:buSzPts val="900"/>
              <a:buFont typeface="Roboto"/>
              <a:buAutoNum type="arabicPeriod"/>
            </a:pPr>
            <a:r>
              <a:rPr b="1" lang="en" sz="1200">
                <a:solidFill>
                  <a:srgbClr val="374151"/>
                </a:solidFill>
                <a:latin typeface="Roboto"/>
                <a:ea typeface="Roboto"/>
                <a:cs typeface="Roboto"/>
                <a:sym typeface="Roboto"/>
              </a:rPr>
              <a:t>Prediction</a:t>
            </a:r>
            <a:endParaRPr b="1" sz="1200">
              <a:solidFill>
                <a:srgbClr val="374151"/>
              </a:solidFill>
              <a:latin typeface="Roboto"/>
              <a:ea typeface="Roboto"/>
              <a:cs typeface="Roboto"/>
              <a:sym typeface="Roboto"/>
            </a:endParaRPr>
          </a:p>
          <a:p>
            <a:pPr indent="-292100" lvl="1" marL="914400" rtl="0" algn="l">
              <a:lnSpc>
                <a:spcPct val="115000"/>
              </a:lnSpc>
              <a:spcBef>
                <a:spcPts val="0"/>
              </a:spcBef>
              <a:spcAft>
                <a:spcPts val="0"/>
              </a:spcAft>
              <a:buClr>
                <a:schemeClr val="dk1"/>
              </a:buClr>
              <a:buSzPts val="800"/>
              <a:buAutoNum type="alphaLcPeriod"/>
            </a:pPr>
            <a:r>
              <a:rPr b="1" lang="en" sz="1200">
                <a:solidFill>
                  <a:srgbClr val="374151"/>
                </a:solidFill>
                <a:latin typeface="Roboto"/>
                <a:ea typeface="Roboto"/>
                <a:cs typeface="Roboto"/>
                <a:sym typeface="Roboto"/>
              </a:rPr>
              <a:t>Classification</a:t>
            </a:r>
            <a:r>
              <a:rPr lang="en" sz="1200">
                <a:solidFill>
                  <a:srgbClr val="374151"/>
                </a:solidFill>
                <a:latin typeface="Roboto"/>
                <a:ea typeface="Roboto"/>
                <a:cs typeface="Roboto"/>
                <a:sym typeface="Roboto"/>
              </a:rPr>
              <a:t>: These are algorithms that assign an input data point to one of several predefined categories. For example, email spam classification or image classification.</a:t>
            </a:r>
            <a:endParaRPr sz="1200">
              <a:solidFill>
                <a:srgbClr val="374151"/>
              </a:solidFill>
              <a:latin typeface="Roboto"/>
              <a:ea typeface="Roboto"/>
              <a:cs typeface="Roboto"/>
              <a:sym typeface="Roboto"/>
            </a:endParaRPr>
          </a:p>
          <a:p>
            <a:pPr indent="-292100" lvl="1" marL="914400" rtl="0" algn="l">
              <a:lnSpc>
                <a:spcPct val="115000"/>
              </a:lnSpc>
              <a:spcBef>
                <a:spcPts val="0"/>
              </a:spcBef>
              <a:spcAft>
                <a:spcPts val="0"/>
              </a:spcAft>
              <a:buClr>
                <a:schemeClr val="dk1"/>
              </a:buClr>
              <a:buSzPts val="800"/>
              <a:buAutoNum type="alphaLcPeriod"/>
            </a:pPr>
            <a:r>
              <a:rPr b="1" lang="en" sz="1200">
                <a:solidFill>
                  <a:srgbClr val="374151"/>
                </a:solidFill>
                <a:latin typeface="Roboto"/>
                <a:ea typeface="Roboto"/>
                <a:cs typeface="Roboto"/>
                <a:sym typeface="Roboto"/>
              </a:rPr>
              <a:t>Regression:</a:t>
            </a:r>
            <a:r>
              <a:rPr lang="en" sz="1200">
                <a:solidFill>
                  <a:srgbClr val="374151"/>
                </a:solidFill>
                <a:latin typeface="Roboto"/>
                <a:ea typeface="Roboto"/>
                <a:cs typeface="Roboto"/>
                <a:sym typeface="Roboto"/>
              </a:rPr>
              <a:t> These are algorithms that predict a continuous numerical value for a given input. For example, predicting the price of a house based on its features.</a:t>
            </a:r>
            <a:endParaRPr sz="1200">
              <a:solidFill>
                <a:srgbClr val="374151"/>
              </a:solidFill>
              <a:latin typeface="Roboto"/>
              <a:ea typeface="Roboto"/>
              <a:cs typeface="Roboto"/>
              <a:sym typeface="Roboto"/>
            </a:endParaRPr>
          </a:p>
          <a:p>
            <a:pPr indent="-311150" lvl="0" marL="457200" rtl="0" algn="l">
              <a:lnSpc>
                <a:spcPct val="115000"/>
              </a:lnSpc>
              <a:spcBef>
                <a:spcPts val="0"/>
              </a:spcBef>
              <a:spcAft>
                <a:spcPts val="0"/>
              </a:spcAft>
              <a:buClr>
                <a:srgbClr val="374151"/>
              </a:buClr>
              <a:buSzPts val="900"/>
              <a:buFont typeface="Roboto"/>
              <a:buAutoNum type="arabicPeriod"/>
            </a:pPr>
            <a:r>
              <a:rPr b="1" lang="en" sz="1200">
                <a:solidFill>
                  <a:srgbClr val="374151"/>
                </a:solidFill>
                <a:latin typeface="Roboto"/>
                <a:ea typeface="Roboto"/>
                <a:cs typeface="Roboto"/>
                <a:sym typeface="Roboto"/>
              </a:rPr>
              <a:t>Clustering:</a:t>
            </a:r>
            <a:r>
              <a:rPr lang="en" sz="1200">
                <a:solidFill>
                  <a:srgbClr val="374151"/>
                </a:solidFill>
                <a:latin typeface="Roboto"/>
                <a:ea typeface="Roboto"/>
                <a:cs typeface="Roboto"/>
                <a:sym typeface="Roboto"/>
              </a:rPr>
              <a:t> These are algorithms that group similar data points into clusters. For example, segmenting customers into different groups based on their purchasing behavior.</a:t>
            </a:r>
            <a:endParaRPr sz="1200">
              <a:solidFill>
                <a:srgbClr val="374151"/>
              </a:solidFill>
              <a:latin typeface="Roboto"/>
              <a:ea typeface="Roboto"/>
              <a:cs typeface="Roboto"/>
              <a:sym typeface="Roboto"/>
            </a:endParaRPr>
          </a:p>
          <a:p>
            <a:pPr indent="-311150" lvl="0" marL="457200" rtl="0" algn="l">
              <a:lnSpc>
                <a:spcPct val="115000"/>
              </a:lnSpc>
              <a:spcBef>
                <a:spcPts val="0"/>
              </a:spcBef>
              <a:spcAft>
                <a:spcPts val="0"/>
              </a:spcAft>
              <a:buClr>
                <a:srgbClr val="374151"/>
              </a:buClr>
              <a:buSzPts val="900"/>
              <a:buFont typeface="Roboto"/>
              <a:buAutoNum type="arabicPeriod"/>
            </a:pPr>
            <a:r>
              <a:rPr b="1" lang="en" sz="1200">
                <a:solidFill>
                  <a:srgbClr val="374151"/>
                </a:solidFill>
                <a:latin typeface="Roboto"/>
                <a:ea typeface="Roboto"/>
                <a:cs typeface="Roboto"/>
                <a:sym typeface="Roboto"/>
              </a:rPr>
              <a:t>Anomaly Detection:</a:t>
            </a:r>
            <a:r>
              <a:rPr lang="en" sz="1200">
                <a:solidFill>
                  <a:srgbClr val="374151"/>
                </a:solidFill>
                <a:latin typeface="Roboto"/>
                <a:ea typeface="Roboto"/>
                <a:cs typeface="Roboto"/>
                <a:sym typeface="Roboto"/>
              </a:rPr>
              <a:t> These are algorithms that identify data points that are significantly different from the norm. For example, detecting fraudulent transactions in a large dataset.</a:t>
            </a:r>
            <a:endParaRPr sz="1200">
              <a:solidFill>
                <a:srgbClr val="374151"/>
              </a:solidFill>
              <a:latin typeface="Roboto"/>
              <a:ea typeface="Roboto"/>
              <a:cs typeface="Roboto"/>
              <a:sym typeface="Roboto"/>
            </a:endParaRPr>
          </a:p>
          <a:p>
            <a:pPr indent="-311150" lvl="0" marL="457200" rtl="0" algn="l">
              <a:lnSpc>
                <a:spcPct val="115000"/>
              </a:lnSpc>
              <a:spcBef>
                <a:spcPts val="0"/>
              </a:spcBef>
              <a:spcAft>
                <a:spcPts val="0"/>
              </a:spcAft>
              <a:buClr>
                <a:srgbClr val="374151"/>
              </a:buClr>
              <a:buSzPts val="900"/>
              <a:buFont typeface="Roboto"/>
              <a:buAutoNum type="arabicPeriod"/>
            </a:pPr>
            <a:r>
              <a:rPr b="1" lang="en" sz="1200">
                <a:solidFill>
                  <a:srgbClr val="374151"/>
                </a:solidFill>
                <a:latin typeface="Roboto"/>
                <a:ea typeface="Roboto"/>
                <a:cs typeface="Roboto"/>
                <a:sym typeface="Roboto"/>
              </a:rPr>
              <a:t>Recommender Systems:</a:t>
            </a:r>
            <a:r>
              <a:rPr lang="en" sz="1200">
                <a:solidFill>
                  <a:srgbClr val="374151"/>
                </a:solidFill>
                <a:latin typeface="Roboto"/>
                <a:ea typeface="Roboto"/>
                <a:cs typeface="Roboto"/>
                <a:sym typeface="Roboto"/>
              </a:rPr>
              <a:t> These are algorithms that suggest items to users based on their preferences or past behavior. For example, suggesting movies to watch or products to purchase.</a:t>
            </a:r>
            <a:endParaRPr sz="1200">
              <a:solidFill>
                <a:srgbClr val="374151"/>
              </a:solidFill>
              <a:latin typeface="Roboto"/>
              <a:ea typeface="Roboto"/>
              <a:cs typeface="Roboto"/>
              <a:sym typeface="Roboto"/>
            </a:endParaRPr>
          </a:p>
          <a:p>
            <a:pPr indent="-311150" lvl="0" marL="457200" rtl="0" algn="l">
              <a:lnSpc>
                <a:spcPct val="115000"/>
              </a:lnSpc>
              <a:spcBef>
                <a:spcPts val="0"/>
              </a:spcBef>
              <a:spcAft>
                <a:spcPts val="0"/>
              </a:spcAft>
              <a:buClr>
                <a:srgbClr val="374151"/>
              </a:buClr>
              <a:buSzPts val="900"/>
              <a:buFont typeface="Roboto"/>
              <a:buAutoNum type="arabicPeriod"/>
            </a:pPr>
            <a:r>
              <a:rPr b="1" lang="en" sz="1200">
                <a:solidFill>
                  <a:srgbClr val="374151"/>
                </a:solidFill>
                <a:latin typeface="Roboto"/>
                <a:ea typeface="Roboto"/>
                <a:cs typeface="Roboto"/>
                <a:sym typeface="Roboto"/>
              </a:rPr>
              <a:t>Natural Language Processing (NLP):</a:t>
            </a:r>
            <a:r>
              <a:rPr lang="en" sz="1200">
                <a:solidFill>
                  <a:srgbClr val="374151"/>
                </a:solidFill>
                <a:latin typeface="Roboto"/>
                <a:ea typeface="Roboto"/>
                <a:cs typeface="Roboto"/>
                <a:sym typeface="Roboto"/>
              </a:rPr>
              <a:t> These are algorithms that process and analyze human language. For example, sentiment analysis of customer reviews or machine translation of written text.</a:t>
            </a:r>
            <a:endParaRPr sz="1200">
              <a:solidFill>
                <a:srgbClr val="374151"/>
              </a:solidFill>
              <a:latin typeface="Roboto"/>
              <a:ea typeface="Roboto"/>
              <a:cs typeface="Roboto"/>
              <a:sym typeface="Roboto"/>
            </a:endParaRPr>
          </a:p>
          <a:p>
            <a:pPr indent="-311150" lvl="0" marL="457200" rtl="0" algn="l">
              <a:lnSpc>
                <a:spcPct val="115000"/>
              </a:lnSpc>
              <a:spcBef>
                <a:spcPts val="0"/>
              </a:spcBef>
              <a:spcAft>
                <a:spcPts val="0"/>
              </a:spcAft>
              <a:buClr>
                <a:srgbClr val="374151"/>
              </a:buClr>
              <a:buSzPts val="900"/>
              <a:buFont typeface="Roboto"/>
              <a:buAutoNum type="arabicPeriod"/>
            </a:pPr>
            <a:r>
              <a:rPr b="1" lang="en" sz="1200">
                <a:solidFill>
                  <a:srgbClr val="374151"/>
                </a:solidFill>
                <a:latin typeface="Roboto"/>
                <a:ea typeface="Roboto"/>
                <a:cs typeface="Roboto"/>
                <a:sym typeface="Roboto"/>
              </a:rPr>
              <a:t>Computer Vision:</a:t>
            </a:r>
            <a:r>
              <a:rPr lang="en" sz="1200">
                <a:solidFill>
                  <a:srgbClr val="374151"/>
                </a:solidFill>
                <a:latin typeface="Roboto"/>
                <a:ea typeface="Roboto"/>
                <a:cs typeface="Roboto"/>
                <a:sym typeface="Roboto"/>
              </a:rPr>
              <a:t> These are algorithms that process and analyze visual information. For example, object recognition in images or facial recognition in videos.</a:t>
            </a:r>
            <a:endParaRPr sz="1200">
              <a:solidFill>
                <a:srgbClr val="374151"/>
              </a:solidFill>
              <a:latin typeface="Roboto"/>
              <a:ea typeface="Roboto"/>
              <a:cs typeface="Roboto"/>
              <a:sym typeface="Roboto"/>
            </a:endParaRPr>
          </a:p>
          <a:p>
            <a:pPr indent="0" lvl="0" marL="0" rtl="0" algn="l">
              <a:lnSpc>
                <a:spcPct val="115000"/>
              </a:lnSpc>
              <a:spcBef>
                <a:spcPts val="0"/>
              </a:spcBef>
              <a:spcAft>
                <a:spcPts val="0"/>
              </a:spcAft>
              <a:buSzPts val="1800"/>
              <a:buNone/>
            </a:pPr>
            <a:r>
              <a:rPr lang="en" sz="1200">
                <a:solidFill>
                  <a:srgbClr val="374151"/>
                </a:solidFill>
                <a:latin typeface="Roboto"/>
                <a:ea typeface="Roboto"/>
                <a:cs typeface="Roboto"/>
                <a:sym typeface="Roboto"/>
              </a:rPr>
              <a:t>………..and many more.</a:t>
            </a:r>
            <a:endParaRPr sz="1200">
              <a:solidFill>
                <a:srgbClr val="374151"/>
              </a:solidFill>
              <a:latin typeface="Roboto"/>
              <a:ea typeface="Roboto"/>
              <a:cs typeface="Roboto"/>
              <a:sym typeface="Roboto"/>
            </a:endParaRPr>
          </a:p>
          <a:p>
            <a:pPr indent="0" lvl="0" marL="0" rtl="0" algn="l">
              <a:lnSpc>
                <a:spcPct val="115000"/>
              </a:lnSpc>
              <a:spcBef>
                <a:spcPts val="2900"/>
              </a:spcBef>
              <a:spcAft>
                <a:spcPts val="1200"/>
              </a:spcAft>
              <a:buClr>
                <a:schemeClr val="dk1"/>
              </a:buClr>
              <a:buSzPts val="1400"/>
              <a:buNone/>
            </a:pPr>
            <a:r>
              <a:t/>
            </a:r>
            <a:endParaRPr sz="1200"/>
          </a:p>
        </p:txBody>
      </p:sp>
      <p:sp>
        <p:nvSpPr>
          <p:cNvPr id="157" name="Google Shape;157;p14"/>
          <p:cNvSpPr txBox="1"/>
          <p:nvPr>
            <p:ph type="title"/>
          </p:nvPr>
        </p:nvSpPr>
        <p:spPr>
          <a:xfrm>
            <a:off x="233775" y="333769"/>
            <a:ext cx="6390600" cy="4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790"/>
              <a:buFont typeface="Times New Roman"/>
              <a:buNone/>
            </a:pPr>
            <a:r>
              <a:rPr b="1" lang="en" sz="2400"/>
              <a:t>Areas of Application</a:t>
            </a:r>
            <a:endParaRPr b="1"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5"/>
          <p:cNvSpPr txBox="1"/>
          <p:nvPr/>
        </p:nvSpPr>
        <p:spPr>
          <a:xfrm>
            <a:off x="588963" y="885825"/>
            <a:ext cx="7378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Let's decode this by solving simple use cases !</a:t>
            </a:r>
            <a:endParaRPr b="1" i="0" sz="2000" u="none" cap="none" strike="noStrike">
              <a:solidFill>
                <a:srgbClr val="000000"/>
              </a:solidFill>
              <a:latin typeface="Arial"/>
              <a:ea typeface="Arial"/>
              <a:cs typeface="Arial"/>
              <a:sym typeface="Arial"/>
            </a:endParaRPr>
          </a:p>
        </p:txBody>
      </p:sp>
      <p:pic>
        <p:nvPicPr>
          <p:cNvPr id="163" name="Google Shape;163;p15"/>
          <p:cNvPicPr preferRelativeResize="0"/>
          <p:nvPr/>
        </p:nvPicPr>
        <p:blipFill rotWithShape="1">
          <a:blip r:embed="rId3">
            <a:alphaModFix/>
          </a:blip>
          <a:srcRect b="0" l="0" r="0" t="0"/>
          <a:stretch/>
        </p:blipFill>
        <p:spPr>
          <a:xfrm>
            <a:off x="5727700" y="1584475"/>
            <a:ext cx="2302909" cy="2924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nvSpPr>
        <p:spPr>
          <a:xfrm>
            <a:off x="264331" y="1556075"/>
            <a:ext cx="6701400" cy="140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rgbClr val="000000"/>
                </a:solidFill>
                <a:latin typeface="Arial"/>
                <a:ea typeface="Arial"/>
                <a:cs typeface="Arial"/>
                <a:sym typeface="Arial"/>
              </a:rPr>
              <a:t>Think of a female name ending with n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rgbClr val="000000"/>
                </a:solidFill>
                <a:latin typeface="Arial"/>
                <a:ea typeface="Arial"/>
                <a:cs typeface="Arial"/>
                <a:sym typeface="Arial"/>
              </a:rPr>
              <a:t>Think of a female name ending with i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700" u="none" cap="none" strike="noStrike">
                <a:solidFill>
                  <a:srgbClr val="000000"/>
                </a:solidFill>
                <a:latin typeface="Arial"/>
                <a:ea typeface="Arial"/>
                <a:cs typeface="Arial"/>
                <a:sym typeface="Arial"/>
              </a:rPr>
              <a:t>Think of a male name ending with a !  </a:t>
            </a:r>
            <a:endParaRPr b="0" i="0" sz="1700" u="none" cap="none" strike="noStrike">
              <a:solidFill>
                <a:srgbClr val="000000"/>
              </a:solidFill>
              <a:latin typeface="Arial"/>
              <a:ea typeface="Arial"/>
              <a:cs typeface="Arial"/>
              <a:sym typeface="Arial"/>
            </a:endParaRPr>
          </a:p>
        </p:txBody>
      </p:sp>
      <p:sp>
        <p:nvSpPr>
          <p:cNvPr id="169" name="Google Shape;169;p16"/>
          <p:cNvSpPr txBox="1"/>
          <p:nvPr/>
        </p:nvSpPr>
        <p:spPr>
          <a:xfrm>
            <a:off x="1535907" y="544988"/>
            <a:ext cx="498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Identify gender of a person given Name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7"/>
          <p:cNvPicPr preferRelativeResize="0"/>
          <p:nvPr/>
        </p:nvPicPr>
        <p:blipFill rotWithShape="1">
          <a:blip r:embed="rId3">
            <a:alphaModFix/>
          </a:blip>
          <a:srcRect b="0" l="0" r="0" t="11987"/>
          <a:stretch/>
        </p:blipFill>
        <p:spPr>
          <a:xfrm>
            <a:off x="490550" y="864393"/>
            <a:ext cx="7162800" cy="37890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2"/>
          <p:cNvSpPr txBox="1"/>
          <p:nvPr/>
        </p:nvSpPr>
        <p:spPr>
          <a:xfrm>
            <a:off x="224325" y="1656675"/>
            <a:ext cx="6235800" cy="11391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00000"/>
              </a:lnSpc>
              <a:spcBef>
                <a:spcPts val="0"/>
              </a:spcBef>
              <a:spcAft>
                <a:spcPts val="0"/>
              </a:spcAft>
              <a:buClr>
                <a:srgbClr val="000000"/>
              </a:buClr>
              <a:buSzPts val="2000"/>
              <a:buFont typeface="Arial"/>
              <a:buChar char="❖"/>
            </a:pPr>
            <a:r>
              <a:rPr b="1" i="0" lang="en" sz="2000" u="none" cap="none" strike="noStrike">
                <a:solidFill>
                  <a:srgbClr val="000000"/>
                </a:solidFill>
                <a:latin typeface="Arial"/>
                <a:ea typeface="Arial"/>
                <a:cs typeface="Arial"/>
                <a:sym typeface="Arial"/>
              </a:rPr>
              <a:t>What is Data Science?</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Char char="❖"/>
            </a:pPr>
            <a:r>
              <a:rPr b="1" i="0" lang="en" sz="2000" u="none" cap="none" strike="noStrike">
                <a:solidFill>
                  <a:srgbClr val="000000"/>
                </a:solidFill>
                <a:latin typeface="Arial"/>
                <a:ea typeface="Arial"/>
                <a:cs typeface="Arial"/>
                <a:sym typeface="Arial"/>
              </a:rPr>
              <a:t>Is Data Science a recent thing?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pic>
        <p:nvPicPr>
          <p:cNvPr id="58" name="Google Shape;58;p2"/>
          <p:cNvPicPr preferRelativeResize="0"/>
          <p:nvPr/>
        </p:nvPicPr>
        <p:blipFill rotWithShape="1">
          <a:blip r:embed="rId3">
            <a:alphaModFix/>
          </a:blip>
          <a:srcRect b="0" l="0" r="0" t="0"/>
          <a:stretch/>
        </p:blipFill>
        <p:spPr>
          <a:xfrm>
            <a:off x="5593500" y="1489975"/>
            <a:ext cx="2701599" cy="2701599"/>
          </a:xfrm>
          <a:prstGeom prst="rect">
            <a:avLst/>
          </a:prstGeom>
          <a:noFill/>
          <a:ln>
            <a:noFill/>
          </a:ln>
        </p:spPr>
      </p:pic>
      <p:sp>
        <p:nvSpPr>
          <p:cNvPr id="59" name="Google Shape;59;p2"/>
          <p:cNvSpPr txBox="1"/>
          <p:nvPr/>
        </p:nvSpPr>
        <p:spPr>
          <a:xfrm>
            <a:off x="432475" y="700825"/>
            <a:ext cx="4252500" cy="48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Concept of data Science</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8"/>
          <p:cNvPicPr preferRelativeResize="0"/>
          <p:nvPr/>
        </p:nvPicPr>
        <p:blipFill rotWithShape="1">
          <a:blip r:embed="rId3">
            <a:alphaModFix/>
          </a:blip>
          <a:srcRect b="0" l="0" r="0" t="0"/>
          <a:stretch/>
        </p:blipFill>
        <p:spPr>
          <a:xfrm>
            <a:off x="152400" y="1211900"/>
            <a:ext cx="8839199" cy="996902"/>
          </a:xfrm>
          <a:prstGeom prst="rect">
            <a:avLst/>
          </a:prstGeom>
          <a:noFill/>
          <a:ln>
            <a:noFill/>
          </a:ln>
        </p:spPr>
      </p:pic>
      <p:pic>
        <p:nvPicPr>
          <p:cNvPr id="180" name="Google Shape;180;p18"/>
          <p:cNvPicPr preferRelativeResize="0"/>
          <p:nvPr/>
        </p:nvPicPr>
        <p:blipFill rotWithShape="1">
          <a:blip r:embed="rId4">
            <a:alphaModFix/>
          </a:blip>
          <a:srcRect b="0" l="0" r="0" t="0"/>
          <a:stretch/>
        </p:blipFill>
        <p:spPr>
          <a:xfrm>
            <a:off x="84500" y="2879100"/>
            <a:ext cx="8839198" cy="7870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9"/>
          <p:cNvPicPr preferRelativeResize="0"/>
          <p:nvPr/>
        </p:nvPicPr>
        <p:blipFill rotWithShape="1">
          <a:blip r:embed="rId3">
            <a:alphaModFix/>
          </a:blip>
          <a:srcRect b="24164" l="0" r="0" t="0"/>
          <a:stretch/>
        </p:blipFill>
        <p:spPr>
          <a:xfrm>
            <a:off x="490314" y="1621632"/>
            <a:ext cx="7510689" cy="2728912"/>
          </a:xfrm>
          <a:prstGeom prst="rect">
            <a:avLst/>
          </a:prstGeom>
          <a:noFill/>
          <a:ln>
            <a:noFill/>
          </a:ln>
        </p:spPr>
      </p:pic>
      <p:sp>
        <p:nvSpPr>
          <p:cNvPr id="186" name="Google Shape;186;p19"/>
          <p:cNvSpPr txBox="1"/>
          <p:nvPr/>
        </p:nvSpPr>
        <p:spPr>
          <a:xfrm>
            <a:off x="418876" y="521493"/>
            <a:ext cx="65106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You want to choose a college for further studies.</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Now look at what people are saying about it.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1196200" y="1108125"/>
            <a:ext cx="5882700" cy="29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0"/>
          <p:cNvSpPr txBox="1"/>
          <p:nvPr/>
        </p:nvSpPr>
        <p:spPr>
          <a:xfrm>
            <a:off x="1116013" y="564356"/>
            <a:ext cx="1878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Solution !</a:t>
            </a:r>
            <a:endParaRPr b="0" i="0" sz="1400" u="none" cap="none" strike="noStrike">
              <a:solidFill>
                <a:srgbClr val="000000"/>
              </a:solidFill>
              <a:latin typeface="Arial"/>
              <a:ea typeface="Arial"/>
              <a:cs typeface="Arial"/>
              <a:sym typeface="Arial"/>
            </a:endParaRPr>
          </a:p>
        </p:txBody>
      </p:sp>
      <p:pic>
        <p:nvPicPr>
          <p:cNvPr id="193" name="Google Shape;193;p20"/>
          <p:cNvPicPr preferRelativeResize="0"/>
          <p:nvPr/>
        </p:nvPicPr>
        <p:blipFill rotWithShape="1">
          <a:blip r:embed="rId3">
            <a:alphaModFix/>
          </a:blip>
          <a:srcRect b="0" l="0" r="0" t="0"/>
          <a:stretch/>
        </p:blipFill>
        <p:spPr>
          <a:xfrm>
            <a:off x="870750" y="1376775"/>
            <a:ext cx="6562301" cy="336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nvSpPr>
        <p:spPr>
          <a:xfrm>
            <a:off x="535772" y="1206500"/>
            <a:ext cx="7899900" cy="1323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Mrs/Mr Khanna started an online clothing shopping store. She wants to increase the sales. </a:t>
            </a:r>
            <a:endParaRPr b="1"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Lets help her out in increasing her numbers.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aphicFrame>
        <p:nvGraphicFramePr>
          <p:cNvPr id="203" name="Google Shape;203;p22"/>
          <p:cNvGraphicFramePr/>
          <p:nvPr/>
        </p:nvGraphicFramePr>
        <p:xfrm>
          <a:off x="203343" y="604039"/>
          <a:ext cx="3000000" cy="3000000"/>
        </p:xfrm>
        <a:graphic>
          <a:graphicData uri="http://schemas.openxmlformats.org/drawingml/2006/table">
            <a:tbl>
              <a:tblPr bandRow="1" firstRow="1">
                <a:noFill/>
                <a:tableStyleId>{0308ED21-CB8A-4042-8EBE-5B55FC1385F4}</a:tableStyleId>
              </a:tblPr>
              <a:tblGrid>
                <a:gridCol w="1533425"/>
                <a:gridCol w="1543150"/>
                <a:gridCol w="1564475"/>
                <a:gridCol w="1521625"/>
                <a:gridCol w="1357325"/>
              </a:tblGrid>
              <a:tr h="10906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2571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P005</a:t>
                      </a:r>
                      <a:endParaRPr sz="1400" u="none" cap="none" strike="noStrike"/>
                    </a:p>
                  </a:txBody>
                  <a:tcPr marT="45725" marB="45725" marR="91450" marL="91450"/>
                </a:tc>
              </a:tr>
              <a:tr h="13009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3000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P007</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P008</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P009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P10</a:t>
                      </a:r>
                      <a:endParaRPr sz="1400" u="none" cap="none" strike="noStrike"/>
                    </a:p>
                  </a:txBody>
                  <a:tcPr marT="45725" marB="45725" marR="91450" marL="91450"/>
                </a:tc>
              </a:tr>
              <a:tr h="110252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P10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P12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P13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P14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P15</a:t>
                      </a:r>
                      <a:endParaRPr sz="1400" u="none" cap="none" strike="noStrike"/>
                    </a:p>
                  </a:txBody>
                  <a:tcPr marT="45725" marB="45725" marR="91450" marL="91450"/>
                </a:tc>
              </a:tr>
            </a:tbl>
          </a:graphicData>
        </a:graphic>
      </p:graphicFrame>
      <p:pic>
        <p:nvPicPr>
          <p:cNvPr id="204" name="Google Shape;204;p22"/>
          <p:cNvPicPr preferRelativeResize="0"/>
          <p:nvPr/>
        </p:nvPicPr>
        <p:blipFill rotWithShape="1">
          <a:blip r:embed="rId3">
            <a:alphaModFix/>
          </a:blip>
          <a:srcRect b="0" l="0" r="0" t="0"/>
          <a:stretch/>
        </p:blipFill>
        <p:spPr>
          <a:xfrm>
            <a:off x="457770" y="646293"/>
            <a:ext cx="961788" cy="872765"/>
          </a:xfrm>
          <a:prstGeom prst="rect">
            <a:avLst/>
          </a:prstGeom>
          <a:noFill/>
          <a:ln>
            <a:noFill/>
          </a:ln>
        </p:spPr>
      </p:pic>
      <p:pic>
        <p:nvPicPr>
          <p:cNvPr id="205" name="Google Shape;205;p22"/>
          <p:cNvPicPr preferRelativeResize="0"/>
          <p:nvPr/>
        </p:nvPicPr>
        <p:blipFill rotWithShape="1">
          <a:blip r:embed="rId4">
            <a:alphaModFix/>
          </a:blip>
          <a:srcRect b="0" l="0" r="0" t="0"/>
          <a:stretch/>
        </p:blipFill>
        <p:spPr>
          <a:xfrm>
            <a:off x="1954298" y="723145"/>
            <a:ext cx="864630" cy="954551"/>
          </a:xfrm>
          <a:prstGeom prst="rect">
            <a:avLst/>
          </a:prstGeom>
          <a:noFill/>
          <a:ln>
            <a:noFill/>
          </a:ln>
        </p:spPr>
      </p:pic>
      <p:pic>
        <p:nvPicPr>
          <p:cNvPr id="206" name="Google Shape;206;p22"/>
          <p:cNvPicPr preferRelativeResize="0"/>
          <p:nvPr/>
        </p:nvPicPr>
        <p:blipFill rotWithShape="1">
          <a:blip r:embed="rId5">
            <a:alphaModFix/>
          </a:blip>
          <a:srcRect b="0" l="0" r="5846" t="0"/>
          <a:stretch/>
        </p:blipFill>
        <p:spPr>
          <a:xfrm>
            <a:off x="3571096" y="764038"/>
            <a:ext cx="731554" cy="872766"/>
          </a:xfrm>
          <a:prstGeom prst="rect">
            <a:avLst/>
          </a:prstGeom>
          <a:noFill/>
          <a:ln>
            <a:noFill/>
          </a:ln>
        </p:spPr>
      </p:pic>
      <p:pic>
        <p:nvPicPr>
          <p:cNvPr id="207" name="Google Shape;207;p22"/>
          <p:cNvPicPr preferRelativeResize="0"/>
          <p:nvPr/>
        </p:nvPicPr>
        <p:blipFill rotWithShape="1">
          <a:blip r:embed="rId6">
            <a:alphaModFix/>
          </a:blip>
          <a:srcRect b="0" l="21972" r="0" t="0"/>
          <a:stretch/>
        </p:blipFill>
        <p:spPr>
          <a:xfrm>
            <a:off x="5054818" y="734257"/>
            <a:ext cx="937953" cy="872766"/>
          </a:xfrm>
          <a:prstGeom prst="rect">
            <a:avLst/>
          </a:prstGeom>
          <a:noFill/>
          <a:ln>
            <a:noFill/>
          </a:ln>
        </p:spPr>
      </p:pic>
      <p:pic>
        <p:nvPicPr>
          <p:cNvPr descr="Indian Wedding Outfits Saree Styling Ideas with Oxidised Silver Jewellery  Antique Gold Earrings | Saree designs, Mirror work saree, Organza saree" id="208" name="Google Shape;208;p22"/>
          <p:cNvPicPr preferRelativeResize="0"/>
          <p:nvPr/>
        </p:nvPicPr>
        <p:blipFill rotWithShape="1">
          <a:blip r:embed="rId7">
            <a:alphaModFix/>
          </a:blip>
          <a:srcRect b="33682" l="0" r="0" t="0"/>
          <a:stretch/>
        </p:blipFill>
        <p:spPr>
          <a:xfrm>
            <a:off x="6505801" y="646293"/>
            <a:ext cx="759394" cy="895032"/>
          </a:xfrm>
          <a:prstGeom prst="rect">
            <a:avLst/>
          </a:prstGeom>
          <a:noFill/>
          <a:ln>
            <a:noFill/>
          </a:ln>
        </p:spPr>
      </p:pic>
      <p:pic>
        <p:nvPicPr>
          <p:cNvPr descr="Indian Wedding Outfits Saree Styling Ideas with Oxidised Silver Jewellery  Antique Gold Earrings | Saree designs, Mirror work saree, Organza saree" id="209" name="Google Shape;209;p22"/>
          <p:cNvPicPr preferRelativeResize="0"/>
          <p:nvPr/>
        </p:nvPicPr>
        <p:blipFill rotWithShape="1">
          <a:blip r:embed="rId7">
            <a:alphaModFix/>
          </a:blip>
          <a:srcRect b="72638" l="26824" r="20712" t="0"/>
          <a:stretch/>
        </p:blipFill>
        <p:spPr>
          <a:xfrm>
            <a:off x="405940" y="2055601"/>
            <a:ext cx="985838" cy="1032298"/>
          </a:xfrm>
          <a:prstGeom prst="rect">
            <a:avLst/>
          </a:prstGeom>
          <a:noFill/>
          <a:ln>
            <a:noFill/>
          </a:ln>
        </p:spPr>
      </p:pic>
      <p:pic>
        <p:nvPicPr>
          <p:cNvPr descr="Sapphire Blue Jacquard Kurta Set image number 0" id="210" name="Google Shape;210;p22"/>
          <p:cNvPicPr preferRelativeResize="0"/>
          <p:nvPr/>
        </p:nvPicPr>
        <p:blipFill rotWithShape="1">
          <a:blip r:embed="rId8">
            <a:alphaModFix/>
          </a:blip>
          <a:srcRect b="23224" l="0" r="0" t="0"/>
          <a:stretch/>
        </p:blipFill>
        <p:spPr>
          <a:xfrm>
            <a:off x="1825141" y="2081183"/>
            <a:ext cx="1125204" cy="1136979"/>
          </a:xfrm>
          <a:prstGeom prst="rect">
            <a:avLst/>
          </a:prstGeom>
          <a:noFill/>
          <a:ln>
            <a:noFill/>
          </a:ln>
        </p:spPr>
      </p:pic>
      <p:pic>
        <p:nvPicPr>
          <p:cNvPr descr="Extra Honey" id="211" name="Google Shape;211;p22"/>
          <p:cNvPicPr preferRelativeResize="0"/>
          <p:nvPr/>
        </p:nvPicPr>
        <p:blipFill rotWithShape="1">
          <a:blip r:embed="rId9">
            <a:alphaModFix/>
          </a:blip>
          <a:srcRect b="0" l="0" r="0" t="0"/>
          <a:stretch/>
        </p:blipFill>
        <p:spPr>
          <a:xfrm>
            <a:off x="3383708" y="2086524"/>
            <a:ext cx="1276150" cy="1122668"/>
          </a:xfrm>
          <a:prstGeom prst="rect">
            <a:avLst/>
          </a:prstGeom>
          <a:noFill/>
          <a:ln>
            <a:noFill/>
          </a:ln>
        </p:spPr>
      </p:pic>
      <p:pic>
        <p:nvPicPr>
          <p:cNvPr descr="Mercedes AMG Petronas Motorsport F1 Beanie, Mercedes Team Silver, extralarge-IND" id="212" name="Google Shape;212;p22"/>
          <p:cNvPicPr preferRelativeResize="0"/>
          <p:nvPr/>
        </p:nvPicPr>
        <p:blipFill rotWithShape="1">
          <a:blip r:embed="rId10">
            <a:alphaModFix/>
          </a:blip>
          <a:srcRect b="0" l="0" r="0" t="0"/>
          <a:stretch/>
        </p:blipFill>
        <p:spPr>
          <a:xfrm>
            <a:off x="4994508" y="2055601"/>
            <a:ext cx="1186551" cy="1122668"/>
          </a:xfrm>
          <a:prstGeom prst="rect">
            <a:avLst/>
          </a:prstGeom>
          <a:noFill/>
          <a:ln>
            <a:noFill/>
          </a:ln>
        </p:spPr>
      </p:pic>
      <p:pic>
        <p:nvPicPr>
          <p:cNvPr descr="Premium Lambswool Crew Neck Long Sleeve Sweater" id="213" name="Google Shape;213;p22"/>
          <p:cNvPicPr preferRelativeResize="0"/>
          <p:nvPr/>
        </p:nvPicPr>
        <p:blipFill rotWithShape="1">
          <a:blip r:embed="rId11">
            <a:alphaModFix/>
          </a:blip>
          <a:srcRect b="0" l="0" r="0" t="0"/>
          <a:stretch/>
        </p:blipFill>
        <p:spPr>
          <a:xfrm>
            <a:off x="6515733" y="2172524"/>
            <a:ext cx="987994" cy="1005744"/>
          </a:xfrm>
          <a:prstGeom prst="rect">
            <a:avLst/>
          </a:prstGeom>
          <a:noFill/>
          <a:ln>
            <a:noFill/>
          </a:ln>
        </p:spPr>
      </p:pic>
      <p:pic>
        <p:nvPicPr>
          <p:cNvPr descr="Graceful Gajaree Sherwani Set image number 0" id="214" name="Google Shape;214;p22"/>
          <p:cNvPicPr preferRelativeResize="0"/>
          <p:nvPr/>
        </p:nvPicPr>
        <p:blipFill rotWithShape="1">
          <a:blip r:embed="rId12">
            <a:alphaModFix/>
          </a:blip>
          <a:srcRect b="32500" l="0" r="0" t="0"/>
          <a:stretch/>
        </p:blipFill>
        <p:spPr>
          <a:xfrm>
            <a:off x="5205279" y="3681795"/>
            <a:ext cx="974938" cy="893250"/>
          </a:xfrm>
          <a:prstGeom prst="rect">
            <a:avLst/>
          </a:prstGeom>
          <a:noFill/>
          <a:ln>
            <a:noFill/>
          </a:ln>
        </p:spPr>
      </p:pic>
      <p:pic>
        <p:nvPicPr>
          <p:cNvPr descr="Red Zari Embroidered Lehenga image number 0" id="215" name="Google Shape;215;p22"/>
          <p:cNvPicPr preferRelativeResize="0"/>
          <p:nvPr/>
        </p:nvPicPr>
        <p:blipFill rotWithShape="1">
          <a:blip r:embed="rId13">
            <a:alphaModFix/>
          </a:blip>
          <a:srcRect b="17379" l="0" r="0" t="0"/>
          <a:stretch/>
        </p:blipFill>
        <p:spPr>
          <a:xfrm>
            <a:off x="6505801" y="3681795"/>
            <a:ext cx="974938" cy="893250"/>
          </a:xfrm>
          <a:prstGeom prst="rect">
            <a:avLst/>
          </a:prstGeom>
          <a:noFill/>
          <a:ln>
            <a:noFill/>
          </a:ln>
        </p:spPr>
      </p:pic>
      <p:pic>
        <p:nvPicPr>
          <p:cNvPr descr="A person in a grey shirt&#10;&#10;Description automatically generated" id="216" name="Google Shape;216;p22"/>
          <p:cNvPicPr preferRelativeResize="0"/>
          <p:nvPr/>
        </p:nvPicPr>
        <p:blipFill rotWithShape="1">
          <a:blip r:embed="rId14">
            <a:alphaModFix/>
          </a:blip>
          <a:srcRect b="37378" l="-3629" r="3629" t="3766"/>
          <a:stretch/>
        </p:blipFill>
        <p:spPr>
          <a:xfrm>
            <a:off x="3400751" y="3681795"/>
            <a:ext cx="1185863" cy="954498"/>
          </a:xfrm>
          <a:prstGeom prst="rect">
            <a:avLst/>
          </a:prstGeom>
          <a:noFill/>
          <a:ln>
            <a:noFill/>
          </a:ln>
        </p:spPr>
      </p:pic>
      <p:sp>
        <p:nvSpPr>
          <p:cNvPr id="217" name="Google Shape;217;p22"/>
          <p:cNvSpPr txBox="1"/>
          <p:nvPr/>
        </p:nvSpPr>
        <p:spPr>
          <a:xfrm>
            <a:off x="2704003" y="161590"/>
            <a:ext cx="24657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Product Catalogue</a:t>
            </a:r>
            <a:endParaRPr b="0" i="0" sz="1400" u="none" cap="none" strike="noStrike">
              <a:solidFill>
                <a:srgbClr val="000000"/>
              </a:solidFill>
              <a:latin typeface="Arial"/>
              <a:ea typeface="Arial"/>
              <a:cs typeface="Arial"/>
              <a:sym typeface="Arial"/>
            </a:endParaRPr>
          </a:p>
        </p:txBody>
      </p:sp>
      <p:pic>
        <p:nvPicPr>
          <p:cNvPr id="218" name="Google Shape;218;p22"/>
          <p:cNvPicPr preferRelativeResize="0"/>
          <p:nvPr/>
        </p:nvPicPr>
        <p:blipFill rotWithShape="1">
          <a:blip r:embed="rId15">
            <a:alphaModFix/>
          </a:blip>
          <a:srcRect b="21406" l="61379" r="0" t="0"/>
          <a:stretch/>
        </p:blipFill>
        <p:spPr>
          <a:xfrm>
            <a:off x="2167850" y="3680923"/>
            <a:ext cx="439798" cy="895025"/>
          </a:xfrm>
          <a:prstGeom prst="rect">
            <a:avLst/>
          </a:prstGeom>
          <a:noFill/>
          <a:ln>
            <a:noFill/>
          </a:ln>
        </p:spPr>
      </p:pic>
      <p:pic>
        <p:nvPicPr>
          <p:cNvPr id="219" name="Google Shape;219;p22"/>
          <p:cNvPicPr preferRelativeResize="0"/>
          <p:nvPr/>
        </p:nvPicPr>
        <p:blipFill rotWithShape="1">
          <a:blip r:embed="rId16">
            <a:alphaModFix/>
          </a:blip>
          <a:srcRect b="0" l="0" r="0" t="0"/>
          <a:stretch/>
        </p:blipFill>
        <p:spPr>
          <a:xfrm>
            <a:off x="449272" y="3642900"/>
            <a:ext cx="1032300" cy="103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nvSpPr>
        <p:spPr>
          <a:xfrm>
            <a:off x="311150" y="1152525"/>
            <a:ext cx="8521800" cy="3416400"/>
          </a:xfrm>
          <a:prstGeom prst="rect">
            <a:avLst/>
          </a:prstGeom>
          <a:noFill/>
          <a:ln>
            <a:noFill/>
          </a:ln>
        </p:spPr>
        <p:txBody>
          <a:bodyPr anchorCtr="0" anchor="t" bIns="45700" lIns="91425" spcFirstLastPara="1" rIns="91425" wrap="square" tIns="45700">
            <a:normAutofit/>
          </a:bodyPr>
          <a:lstStyle/>
          <a:p>
            <a:pPr indent="0" lvl="0" marL="114300" marR="0" rtl="0" algn="l">
              <a:lnSpc>
                <a:spcPct val="100000"/>
              </a:lnSpc>
              <a:spcBef>
                <a:spcPts val="0"/>
              </a:spcBef>
              <a:spcAft>
                <a:spcPts val="0"/>
              </a:spcAft>
              <a:buClr>
                <a:srgbClr val="000000"/>
              </a:buClr>
              <a:buSzPts val="8000"/>
              <a:buFont typeface="Arial"/>
              <a:buNone/>
            </a:pPr>
            <a:r>
              <a:rPr b="1" i="0" lang="en" sz="8000" u="none" cap="none" strike="noStrike">
                <a:solidFill>
                  <a:schemeClr val="lt1"/>
                </a:solidFill>
                <a:latin typeface="Arial"/>
                <a:ea typeface="Arial"/>
                <a:cs typeface="Arial"/>
                <a:sym typeface="Arial"/>
              </a:rPr>
              <a:t>ThankYou ! </a:t>
            </a:r>
            <a:endParaRPr b="0" i="0" sz="14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8000"/>
              <a:buFont typeface="Arial"/>
              <a:buNone/>
            </a:pPr>
            <a:r>
              <a:t/>
            </a:r>
            <a:endParaRPr b="1" i="0" sz="8000" u="none" cap="none" strike="noStrike">
              <a:solidFill>
                <a:schemeClr val="lt1"/>
              </a:solidFill>
              <a:latin typeface="Arial"/>
              <a:ea typeface="Arial"/>
              <a:cs typeface="Arial"/>
              <a:sym typeface="Arial"/>
            </a:endParaRPr>
          </a:p>
        </p:txBody>
      </p:sp>
      <p:sp>
        <p:nvSpPr>
          <p:cNvPr id="225" name="Google Shape;225;p23"/>
          <p:cNvSpPr txBox="1"/>
          <p:nvPr/>
        </p:nvSpPr>
        <p:spPr>
          <a:xfrm>
            <a:off x="463550" y="1304925"/>
            <a:ext cx="8521800" cy="3416400"/>
          </a:xfrm>
          <a:prstGeom prst="rect">
            <a:avLst/>
          </a:prstGeom>
          <a:noFill/>
          <a:ln>
            <a:noFill/>
          </a:ln>
        </p:spPr>
        <p:txBody>
          <a:bodyPr anchorCtr="0" anchor="t" bIns="45700" lIns="91425" spcFirstLastPara="1" rIns="91425" wrap="square" tIns="45700">
            <a:normAutofit/>
          </a:bodyPr>
          <a:lstStyle/>
          <a:p>
            <a:pPr indent="0" lvl="0" marL="114300" marR="0" rtl="0" algn="l">
              <a:lnSpc>
                <a:spcPct val="100000"/>
              </a:lnSpc>
              <a:spcBef>
                <a:spcPts val="0"/>
              </a:spcBef>
              <a:spcAft>
                <a:spcPts val="0"/>
              </a:spcAft>
              <a:buClr>
                <a:srgbClr val="000000"/>
              </a:buClr>
              <a:buSzPts val="8000"/>
              <a:buFont typeface="Arial"/>
              <a:buNone/>
            </a:pPr>
            <a:r>
              <a:rPr b="1" i="0" lang="en" sz="8000" u="none" cap="none" strike="noStrike">
                <a:solidFill>
                  <a:schemeClr val="lt1"/>
                </a:solidFill>
                <a:latin typeface="Arial"/>
                <a:ea typeface="Arial"/>
                <a:cs typeface="Arial"/>
                <a:sym typeface="Arial"/>
              </a:rPr>
              <a:t>ThankYou ! </a:t>
            </a:r>
            <a:endParaRPr b="0" i="0" sz="1400" u="none" cap="none" strike="noStrike">
              <a:solidFill>
                <a:srgbClr val="000000"/>
              </a:solidFill>
              <a:latin typeface="Arial"/>
              <a:ea typeface="Arial"/>
              <a:cs typeface="Arial"/>
              <a:sym typeface="Arial"/>
            </a:endParaRPr>
          </a:p>
          <a:p>
            <a:pPr indent="0" lvl="0" marL="114300" marR="0" rtl="0" algn="l">
              <a:lnSpc>
                <a:spcPct val="100000"/>
              </a:lnSpc>
              <a:spcBef>
                <a:spcPts val="0"/>
              </a:spcBef>
              <a:spcAft>
                <a:spcPts val="0"/>
              </a:spcAft>
              <a:buClr>
                <a:srgbClr val="000000"/>
              </a:buClr>
              <a:buSzPts val="8000"/>
              <a:buFont typeface="Arial"/>
              <a:buNone/>
            </a:pPr>
            <a:r>
              <a:t/>
            </a:r>
            <a:endParaRPr b="1" i="0" sz="8000" u="none" cap="none" strike="noStrike">
              <a:solidFill>
                <a:schemeClr val="lt1"/>
              </a:solidFill>
              <a:latin typeface="Arial"/>
              <a:ea typeface="Arial"/>
              <a:cs typeface="Arial"/>
              <a:sym typeface="Arial"/>
            </a:endParaRPr>
          </a:p>
        </p:txBody>
      </p:sp>
      <p:graphicFrame>
        <p:nvGraphicFramePr>
          <p:cNvPr id="226" name="Google Shape;226;p23"/>
          <p:cNvGraphicFramePr/>
          <p:nvPr/>
        </p:nvGraphicFramePr>
        <p:xfrm>
          <a:off x="642938" y="642938"/>
          <a:ext cx="3000000" cy="3000000"/>
        </p:xfrm>
        <a:graphic>
          <a:graphicData uri="http://schemas.openxmlformats.org/drawingml/2006/table">
            <a:tbl>
              <a:tblPr>
                <a:noFill/>
                <a:tableStyleId>{9FD88A3B-179D-4208-BA34-3153D443010B}</a:tableStyleId>
              </a:tblPr>
              <a:tblGrid>
                <a:gridCol w="572825"/>
                <a:gridCol w="763750"/>
                <a:gridCol w="1085950"/>
                <a:gridCol w="668275"/>
                <a:gridCol w="1050150"/>
                <a:gridCol w="572825"/>
                <a:gridCol w="656350"/>
              </a:tblGrid>
              <a:tr h="195075">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 OrderID </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 CustomerID </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 PurchaseDate (yy-mm-dd)</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 ProductID </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Product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 Quantity </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Calibri"/>
                          <a:ea typeface="Calibri"/>
                          <a:cs typeface="Calibri"/>
                          <a:sym typeface="Calibri"/>
                        </a:rPr>
                        <a:t> UnitPrice </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1001</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27-06-2023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Summer Cap</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1001</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27-06-2023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Sunglasses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497B0"/>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1002</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28-07-2023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P07</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Kurta</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 </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50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1003</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29-07-2023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Half Sleeve 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1003</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29-07-2023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Capri</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1004</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31-08-2023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Saree</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400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1004</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31-08-2023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P06</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Earrings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r>
              <a:tr h="1950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1005</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01-09-2023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Half Sleeve 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1005</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01-09-2023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Capri</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1006</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02-09-2023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P07</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Kurta</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1007</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07-09-2023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Saree</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400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1007</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07-09-2023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P06</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Earrings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1008</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106</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05-10-2023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Lahenga</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4000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1009</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107</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16-10-2023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Sherwani</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2000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1010</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108</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26-10-2023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Lahenga</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4000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50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1011</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27-10-2023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Half Sleeve 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1011</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29-07-2023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Capri</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B084"/>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1012</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109</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27-10-2023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Sherwani</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2000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1013</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110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28-10-2023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Lahenga</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4000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1014</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111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29-10-2023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Sherwani</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2000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1015</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Sweatshirt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50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1016</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02-11-2023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Long Sleeve 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1016</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02-11-2023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Jeans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600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1017</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04-11-2023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Thermocoat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270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1018</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05-11-2023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Sweatshirt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250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50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1019</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06-11-2023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Long Sleeve 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1019</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06-11-2023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Jeans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600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1020</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106</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10-12-2023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P05</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Saree</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400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1020</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106</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10-12-2023</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P06</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Earrings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BDBDB"/>
                    </a:solidFill>
                  </a:tcPr>
                </a:tc>
              </a:tr>
              <a:tr h="1950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1021</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107</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01-01-2024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Long Sleeve T-shirt</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300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1021</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107</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01-01-2024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P12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Jeans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600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1022</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01-02-2024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P09</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Winter Cap</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1022</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01-02-2024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Sunglasses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r>
              <a:tr h="99550">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1023</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111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03-02-2024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P09</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Winter Cap</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r>
              <a:tr h="100375">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1023</a:t>
                      </a:r>
                      <a:endParaRPr sz="1400" u="none" cap="none" strike="noStrike"/>
                    </a:p>
                  </a:txBody>
                  <a:tcPr marT="3850" marB="0" marR="3850" marL="3850" anchor="b">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111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03-02-2024</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P02</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Sunglasses</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1</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c>
                  <a:txBody>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Calibri"/>
                          <a:ea typeface="Calibri"/>
                          <a:cs typeface="Calibri"/>
                          <a:sym typeface="Calibri"/>
                        </a:rPr>
                        <a:t>50</a:t>
                      </a:r>
                      <a:endParaRPr sz="1400" u="none" cap="none" strike="noStrike"/>
                    </a:p>
                  </a:txBody>
                  <a:tcPr marT="3850" marB="0" marR="3850" marL="3850" anchor="b">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A9D08E"/>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nvSpPr>
        <p:spPr>
          <a:xfrm>
            <a:off x="5543825" y="1371400"/>
            <a:ext cx="27945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What all we can do?</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Product Bundling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Seasonal Promotions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Customer Loyalty Programme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Personalized Targeting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2" name="Google Shape;232;p24"/>
          <p:cNvSpPr txBox="1"/>
          <p:nvPr/>
        </p:nvSpPr>
        <p:spPr>
          <a:xfrm>
            <a:off x="597463" y="3234525"/>
            <a:ext cx="81366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Market Basket Analysis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Market basket analysis (also known as association analysis or affinity analysis) is a data mining and analytics technique used by retailers and businesses to discover patterns and relationships in customer purchase data.</a:t>
            </a:r>
            <a:endParaRPr b="1" i="0" sz="1400" u="none" cap="none" strike="noStrike">
              <a:solidFill>
                <a:schemeClr val="dk1"/>
              </a:solidFill>
              <a:latin typeface="Arial"/>
              <a:ea typeface="Arial"/>
              <a:cs typeface="Arial"/>
              <a:sym typeface="Arial"/>
            </a:endParaRPr>
          </a:p>
        </p:txBody>
      </p:sp>
      <p:pic>
        <p:nvPicPr>
          <p:cNvPr id="233" name="Google Shape;233;p24"/>
          <p:cNvPicPr preferRelativeResize="0"/>
          <p:nvPr/>
        </p:nvPicPr>
        <p:blipFill rotWithShape="1">
          <a:blip r:embed="rId3">
            <a:alphaModFix/>
          </a:blip>
          <a:srcRect b="0" l="0" r="0" t="0"/>
          <a:stretch/>
        </p:blipFill>
        <p:spPr>
          <a:xfrm>
            <a:off x="597468" y="746650"/>
            <a:ext cx="4096408" cy="23418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idx="1" type="subTitle"/>
          </p:nvPr>
        </p:nvSpPr>
        <p:spPr>
          <a:xfrm>
            <a:off x="311700" y="1200000"/>
            <a:ext cx="4196400" cy="3165900"/>
          </a:xfrm>
          <a:prstGeom prst="rect">
            <a:avLst/>
          </a:prstGeom>
          <a:noFill/>
          <a:ln>
            <a:noFill/>
          </a:ln>
        </p:spPr>
        <p:txBody>
          <a:bodyPr anchorCtr="0" anchor="t" bIns="91425" lIns="91425" spcFirstLastPara="1" rIns="91425" wrap="square" tIns="91425">
            <a:noAutofit/>
          </a:bodyPr>
          <a:lstStyle/>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Data</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Big Data</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Domain Expertise</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Data Engineering</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Mathematics</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Stats &amp; Prob</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ML</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Programming Languages</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Visualization and Operationalization</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Advanced Computing</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Data Analysis and Models</a:t>
            </a:r>
            <a:endParaRPr b="0" i="0" sz="1420" u="none" cap="none" strike="noStrike">
              <a:solidFill>
                <a:srgbClr val="000000"/>
              </a:solidFill>
              <a:latin typeface="Arial"/>
              <a:ea typeface="Arial"/>
              <a:cs typeface="Arial"/>
              <a:sym typeface="Arial"/>
            </a:endParaRPr>
          </a:p>
          <a:p>
            <a:pPr indent="-318770" lvl="0" marL="457200" marR="0" rtl="0" algn="l">
              <a:lnSpc>
                <a:spcPct val="80000"/>
              </a:lnSpc>
              <a:spcBef>
                <a:spcPts val="0"/>
              </a:spcBef>
              <a:spcAft>
                <a:spcPts val="0"/>
              </a:spcAft>
              <a:buClr>
                <a:srgbClr val="000000"/>
              </a:buClr>
              <a:buSzPts val="1420"/>
              <a:buFont typeface="Arial"/>
              <a:buChar char="❖"/>
            </a:pPr>
            <a:r>
              <a:rPr b="0" i="0" lang="en" sz="1420" u="none" cap="none" strike="noStrike">
                <a:solidFill>
                  <a:srgbClr val="000000"/>
                </a:solidFill>
                <a:latin typeface="Arial"/>
                <a:ea typeface="Arial"/>
                <a:cs typeface="Arial"/>
                <a:sym typeface="Arial"/>
              </a:rPr>
              <a:t>Development Tools</a:t>
            </a:r>
            <a:endParaRPr b="0" i="0" sz="1420" u="none" cap="none" strike="noStrike">
              <a:solidFill>
                <a:srgbClr val="000000"/>
              </a:solidFill>
              <a:latin typeface="Arial"/>
              <a:ea typeface="Arial"/>
              <a:cs typeface="Arial"/>
              <a:sym typeface="Arial"/>
            </a:endParaRPr>
          </a:p>
        </p:txBody>
      </p:sp>
      <p:sp>
        <p:nvSpPr>
          <p:cNvPr id="239" name="Google Shape;239;p25"/>
          <p:cNvSpPr txBox="1"/>
          <p:nvPr>
            <p:ph type="ctrTitle"/>
          </p:nvPr>
        </p:nvSpPr>
        <p:spPr>
          <a:xfrm>
            <a:off x="311700" y="291950"/>
            <a:ext cx="8520600" cy="7089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40000"/>
              <a:buFont typeface="Calibri"/>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40000"/>
              <a:buFont typeface="Calibri"/>
              <a:buNone/>
            </a:pPr>
            <a:r>
              <a:t/>
            </a:r>
            <a:endParaRPr b="1" i="0" sz="2000" u="none" cap="none" strike="noStrike">
              <a:solidFill>
                <a:srgbClr val="000000"/>
              </a:solidFill>
              <a:latin typeface="Arial"/>
              <a:ea typeface="Arial"/>
              <a:cs typeface="Arial"/>
              <a:sym typeface="Arial"/>
            </a:endParaRPr>
          </a:p>
          <a:p>
            <a:pPr indent="457200" lvl="0" marL="1371600" marR="0" rtl="0" algn="l">
              <a:lnSpc>
                <a:spcPct val="100000"/>
              </a:lnSpc>
              <a:spcBef>
                <a:spcPts val="0"/>
              </a:spcBef>
              <a:spcAft>
                <a:spcPts val="0"/>
              </a:spcAft>
              <a:buClr>
                <a:schemeClr val="dk1"/>
              </a:buClr>
              <a:buSzPct val="100000"/>
              <a:buFont typeface="Arial"/>
              <a:buNone/>
            </a:pPr>
            <a:r>
              <a:t/>
            </a:r>
            <a:endParaRPr b="1" i="0" sz="2600" u="none" cap="none" strike="noStrike">
              <a:solidFill>
                <a:schemeClr val="dk1"/>
              </a:solidFill>
              <a:latin typeface="Arial"/>
              <a:ea typeface="Arial"/>
              <a:cs typeface="Arial"/>
              <a:sym typeface="Arial"/>
            </a:endParaRPr>
          </a:p>
          <a:p>
            <a:pPr indent="457200" lvl="0" marL="1371600" marR="0" rtl="0" algn="l">
              <a:lnSpc>
                <a:spcPct val="100000"/>
              </a:lnSpc>
              <a:spcBef>
                <a:spcPts val="0"/>
              </a:spcBef>
              <a:spcAft>
                <a:spcPts val="0"/>
              </a:spcAft>
              <a:buClr>
                <a:schemeClr val="dk1"/>
              </a:buClr>
              <a:buSzPct val="100000"/>
              <a:buFont typeface="Arial"/>
              <a:buNone/>
            </a:pPr>
            <a:r>
              <a:t/>
            </a:r>
            <a:endParaRPr b="1"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40000"/>
              <a:buFont typeface="Calibri"/>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98113"/>
              <a:buFont typeface="Arial"/>
              <a:buNone/>
            </a:pPr>
            <a:r>
              <a:rPr b="1" i="0" lang="en" sz="2650" u="none" cap="none" strike="noStrike">
                <a:solidFill>
                  <a:srgbClr val="000000"/>
                </a:solidFill>
                <a:latin typeface="Arial"/>
                <a:ea typeface="Arial"/>
                <a:cs typeface="Arial"/>
                <a:sym typeface="Arial"/>
              </a:rPr>
              <a:t>Components of Data Science</a:t>
            </a:r>
            <a:endParaRPr b="1" i="0" sz="2650" u="none" cap="none" strike="noStrike">
              <a:solidFill>
                <a:srgbClr val="000000"/>
              </a:solidFill>
              <a:latin typeface="Arial"/>
              <a:ea typeface="Arial"/>
              <a:cs typeface="Arial"/>
              <a:sym typeface="Arial"/>
            </a:endParaRPr>
          </a:p>
        </p:txBody>
      </p:sp>
      <p:pic>
        <p:nvPicPr>
          <p:cNvPr id="240" name="Google Shape;240;p25"/>
          <p:cNvPicPr preferRelativeResize="0"/>
          <p:nvPr/>
        </p:nvPicPr>
        <p:blipFill rotWithShape="1">
          <a:blip r:embed="rId3">
            <a:alphaModFix/>
          </a:blip>
          <a:srcRect b="0" l="0" r="0" t="0"/>
          <a:stretch/>
        </p:blipFill>
        <p:spPr>
          <a:xfrm>
            <a:off x="4736325" y="1000850"/>
            <a:ext cx="3944351" cy="37931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50"/>
          <p:cNvSpPr txBox="1"/>
          <p:nvPr>
            <p:ph type="title"/>
          </p:nvPr>
        </p:nvSpPr>
        <p:spPr>
          <a:xfrm>
            <a:off x="2067614" y="120347"/>
            <a:ext cx="3999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i="0" lang="en" sz="2400" u="none" cap="none" strike="noStrike">
                <a:solidFill>
                  <a:schemeClr val="dk1"/>
                </a:solidFill>
                <a:latin typeface="Arial"/>
                <a:ea typeface="Arial"/>
                <a:cs typeface="Arial"/>
                <a:sym typeface="Arial"/>
              </a:rPr>
              <a:t>Data Science Life Cycle </a:t>
            </a:r>
            <a:br>
              <a:rPr b="1" i="0" lang="en" sz="2400" u="none" cap="none" strike="noStrike">
                <a:solidFill>
                  <a:schemeClr val="dk1"/>
                </a:solidFill>
                <a:latin typeface="Arial"/>
                <a:ea typeface="Arial"/>
                <a:cs typeface="Arial"/>
                <a:sym typeface="Arial"/>
              </a:rPr>
            </a:br>
            <a:br>
              <a:rPr b="1" i="0" lang="en" sz="2400" u="none" cap="none" strike="noStrike">
                <a:solidFill>
                  <a:schemeClr val="dk1"/>
                </a:solidFill>
                <a:latin typeface="Arial"/>
                <a:ea typeface="Arial"/>
                <a:cs typeface="Arial"/>
                <a:sym typeface="Arial"/>
              </a:rPr>
            </a:br>
            <a:br>
              <a:rPr b="1" i="0" lang="en" sz="2400" u="none" cap="none" strike="noStrike">
                <a:solidFill>
                  <a:srgbClr val="000000"/>
                </a:solidFill>
                <a:latin typeface="Arial"/>
                <a:ea typeface="Arial"/>
                <a:cs typeface="Arial"/>
                <a:sym typeface="Arial"/>
              </a:rPr>
            </a:br>
            <a:endParaRPr b="1" sz="2400"/>
          </a:p>
        </p:txBody>
      </p:sp>
      <p:sp>
        <p:nvSpPr>
          <p:cNvPr id="246" name="Google Shape;246;p50"/>
          <p:cNvSpPr txBox="1"/>
          <p:nvPr>
            <p:ph idx="1" type="body"/>
          </p:nvPr>
        </p:nvSpPr>
        <p:spPr>
          <a:xfrm>
            <a:off x="311700" y="1079587"/>
            <a:ext cx="3999900" cy="3995995"/>
          </a:xfrm>
          <a:prstGeom prst="rect">
            <a:avLst/>
          </a:prstGeom>
          <a:noFill/>
          <a:ln>
            <a:noFill/>
          </a:ln>
        </p:spPr>
        <p:txBody>
          <a:bodyPr anchorCtr="0" anchor="t" bIns="91425" lIns="91425" spcFirstLastPara="1" rIns="91425" wrap="square" tIns="91425">
            <a:noAutofit/>
          </a:bodyPr>
          <a:lstStyle/>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Problem Definition</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Understand the business and define clear and measurable objectives for the data science project.</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Data Collection</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Gather relevant data from various sources, such as databases, APIs, web scraping, and sensors.</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Data Cleaning and Preprocessing</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Handle missing data, outliers, and inconsistencies in the dataset.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Transform and normalize data for analysis.</a:t>
            </a:r>
            <a:br>
              <a:rPr b="0" i="0" lang="en">
                <a:solidFill>
                  <a:srgbClr val="374151"/>
                </a:solidFill>
                <a:latin typeface="Arial"/>
                <a:ea typeface="Arial"/>
                <a:cs typeface="Arial"/>
                <a:sym typeface="Arial"/>
              </a:rPr>
            </a:br>
            <a:r>
              <a:rPr b="1" i="0" lang="en">
                <a:solidFill>
                  <a:srgbClr val="374151"/>
                </a:solidFill>
                <a:latin typeface="Arial"/>
                <a:ea typeface="Arial"/>
                <a:cs typeface="Arial"/>
                <a:sym typeface="Arial"/>
              </a:rPr>
              <a:t>Feature engineering: </a:t>
            </a:r>
            <a:r>
              <a:rPr b="0" i="0" lang="en">
                <a:solidFill>
                  <a:srgbClr val="374151"/>
                </a:solidFill>
                <a:latin typeface="Arial"/>
                <a:ea typeface="Arial"/>
                <a:cs typeface="Arial"/>
                <a:sym typeface="Arial"/>
              </a:rPr>
              <a:t>Create new features or modify existing ones to improve model performance.</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Exploratory Data Analysis (EDA)</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Visualize data to understand its distribution, relationships, and patterns.</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Data Splitting</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Divide the dataset into training, validation, and test sets to evaluate models effectively.</a:t>
            </a:r>
            <a:endParaRPr/>
          </a:p>
          <a:p>
            <a:pPr indent="-152400" lvl="1" marL="685800" rtl="0" algn="l">
              <a:lnSpc>
                <a:spcPct val="100000"/>
              </a:lnSpc>
              <a:spcBef>
                <a:spcPts val="0"/>
              </a:spcBef>
              <a:spcAft>
                <a:spcPts val="0"/>
              </a:spcAft>
              <a:buSzPts val="1200"/>
              <a:buFont typeface="Arial"/>
              <a:buNone/>
            </a:pPr>
            <a:r>
              <a:t/>
            </a:r>
            <a:endParaRPr b="0" i="0">
              <a:solidFill>
                <a:srgbClr val="374151"/>
              </a:solidFill>
              <a:latin typeface="Arial"/>
              <a:ea typeface="Arial"/>
              <a:cs typeface="Arial"/>
              <a:sym typeface="Arial"/>
            </a:endParaRPr>
          </a:p>
          <a:p>
            <a:pPr indent="0" lvl="0" marL="139700" rtl="0" algn="l">
              <a:lnSpc>
                <a:spcPct val="100000"/>
              </a:lnSpc>
              <a:spcBef>
                <a:spcPts val="0"/>
              </a:spcBef>
              <a:spcAft>
                <a:spcPts val="0"/>
              </a:spcAft>
              <a:buSzPts val="1400"/>
              <a:buNone/>
            </a:pPr>
            <a:br>
              <a:rPr lang="en" sz="1200">
                <a:latin typeface="Arial"/>
                <a:ea typeface="Arial"/>
                <a:cs typeface="Arial"/>
                <a:sym typeface="Arial"/>
              </a:rPr>
            </a:br>
            <a:endParaRPr b="0" i="0" sz="1200" u="none" cap="none" strike="noStrike">
              <a:solidFill>
                <a:schemeClr val="dk1"/>
              </a:solidFill>
              <a:highlight>
                <a:srgbClr val="FFFFFF"/>
              </a:highlight>
              <a:latin typeface="Arial"/>
              <a:ea typeface="Arial"/>
              <a:cs typeface="Arial"/>
              <a:sym typeface="Arial"/>
            </a:endParaRPr>
          </a:p>
          <a:p>
            <a:pPr indent="-139700" lvl="0" marL="2286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highlight>
                <a:srgbClr val="FFFFFF"/>
              </a:highlight>
              <a:latin typeface="Arial"/>
              <a:ea typeface="Arial"/>
              <a:cs typeface="Arial"/>
              <a:sym typeface="Arial"/>
            </a:endParaRPr>
          </a:p>
          <a:p>
            <a:pPr indent="-139700" lvl="0" marL="22860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139700" lvl="0" marL="368300" rtl="0" algn="l">
              <a:lnSpc>
                <a:spcPct val="100000"/>
              </a:lnSpc>
              <a:spcBef>
                <a:spcPts val="0"/>
              </a:spcBef>
              <a:spcAft>
                <a:spcPts val="0"/>
              </a:spcAft>
              <a:buSzPts val="1400"/>
              <a:buFont typeface="Arial"/>
              <a:buNone/>
            </a:pPr>
            <a:r>
              <a:t/>
            </a:r>
            <a:endParaRPr sz="1200">
              <a:latin typeface="Arial"/>
              <a:ea typeface="Arial"/>
              <a:cs typeface="Arial"/>
              <a:sym typeface="Arial"/>
            </a:endParaRPr>
          </a:p>
        </p:txBody>
      </p:sp>
      <p:sp>
        <p:nvSpPr>
          <p:cNvPr id="247" name="Google Shape;247;p50"/>
          <p:cNvSpPr txBox="1"/>
          <p:nvPr>
            <p:ph idx="2" type="body"/>
          </p:nvPr>
        </p:nvSpPr>
        <p:spPr>
          <a:xfrm>
            <a:off x="4832400" y="1019953"/>
            <a:ext cx="3999900" cy="4003200"/>
          </a:xfrm>
          <a:prstGeom prst="rect">
            <a:avLst/>
          </a:prstGeom>
          <a:noFill/>
          <a:ln>
            <a:noFill/>
          </a:ln>
        </p:spPr>
        <p:txBody>
          <a:bodyPr anchorCtr="0" anchor="t" bIns="91425" lIns="91425" spcFirstLastPara="1" rIns="91425" wrap="square" tIns="91425">
            <a:noAutofit/>
          </a:bodyPr>
          <a:lstStyle/>
          <a:p>
            <a:pPr indent="-139700" lvl="0" marL="368300" rtl="0" algn="l">
              <a:lnSpc>
                <a:spcPct val="100000"/>
              </a:lnSpc>
              <a:spcBef>
                <a:spcPts val="0"/>
              </a:spcBef>
              <a:spcAft>
                <a:spcPts val="0"/>
              </a:spcAft>
              <a:buSzPts val="1400"/>
              <a:buFont typeface="Arial"/>
              <a:buNone/>
            </a:pPr>
            <a:r>
              <a:t/>
            </a:r>
            <a:endParaRPr sz="1200">
              <a:latin typeface="Arial"/>
              <a:ea typeface="Arial"/>
              <a:cs typeface="Arial"/>
              <a:sym typeface="Arial"/>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Model Building</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Select appropriate machine learning algorithms or statistical models.</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Model Validation and Selection</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Select the best-performing model(s) based on defined criteria.</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Model Deployment</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Deploy the chosen model(s) for use in real-world applications.</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Business Impact Assessment</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Assess the impact of the data science project on the business or organization.</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Determine if the project's objectives have been met.</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Documentation</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Maintain detailed documentation of the entire data science process, including code, models, and findings.</a:t>
            </a:r>
            <a:endParaRPr/>
          </a:p>
          <a:p>
            <a:pPr indent="-228600" lvl="0" marL="368300" rtl="0" algn="l">
              <a:lnSpc>
                <a:spcPct val="100000"/>
              </a:lnSpc>
              <a:spcBef>
                <a:spcPts val="0"/>
              </a:spcBef>
              <a:spcAft>
                <a:spcPts val="0"/>
              </a:spcAft>
              <a:buSzPts val="1400"/>
              <a:buFont typeface="Arial"/>
              <a:buAutoNum type="arabicPeriod"/>
            </a:pPr>
            <a:r>
              <a:rPr b="1" i="0" lang="en" sz="1200">
                <a:solidFill>
                  <a:srgbClr val="374151"/>
                </a:solidFill>
                <a:latin typeface="Arial"/>
                <a:ea typeface="Arial"/>
                <a:cs typeface="Arial"/>
                <a:sym typeface="Arial"/>
              </a:rPr>
              <a:t>Feedback Loop</a:t>
            </a:r>
            <a:r>
              <a:rPr b="0" i="0" lang="en" sz="1200">
                <a:solidFill>
                  <a:srgbClr val="374151"/>
                </a:solidFill>
                <a:latin typeface="Arial"/>
                <a:ea typeface="Arial"/>
                <a:cs typeface="Arial"/>
                <a:sym typeface="Arial"/>
              </a:rPr>
              <a:t>:</a:t>
            </a:r>
            <a:endParaRPr/>
          </a:p>
          <a:p>
            <a:pPr indent="-228600" lvl="1" marL="685800" rtl="0" algn="l">
              <a:lnSpc>
                <a:spcPct val="100000"/>
              </a:lnSpc>
              <a:spcBef>
                <a:spcPts val="0"/>
              </a:spcBef>
              <a:spcAft>
                <a:spcPts val="0"/>
              </a:spcAft>
              <a:buSzPts val="1200"/>
              <a:buFont typeface="Arial"/>
              <a:buAutoNum type="arabicPeriod"/>
            </a:pPr>
            <a:r>
              <a:rPr b="0" i="0" lang="en">
                <a:solidFill>
                  <a:srgbClr val="374151"/>
                </a:solidFill>
                <a:latin typeface="Arial"/>
                <a:ea typeface="Arial"/>
                <a:cs typeface="Arial"/>
                <a:sym typeface="Arial"/>
              </a:rPr>
              <a:t>Iterate on the process based on feedback, new data, or changing business needs.</a:t>
            </a:r>
            <a:endParaRPr/>
          </a:p>
          <a:p>
            <a:pPr indent="-139700" lvl="0" marL="368300" rtl="0" algn="l">
              <a:lnSpc>
                <a:spcPct val="100000"/>
              </a:lnSpc>
              <a:spcBef>
                <a:spcPts val="0"/>
              </a:spcBef>
              <a:spcAft>
                <a:spcPts val="0"/>
              </a:spcAft>
              <a:buSzPts val="1400"/>
              <a:buFont typeface="Arial"/>
              <a:buNone/>
            </a:pPr>
            <a:r>
              <a:t/>
            </a:r>
            <a:endParaRPr sz="12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nvSpPr>
        <p:spPr>
          <a:xfrm>
            <a:off x="872475" y="527475"/>
            <a:ext cx="7199700" cy="52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Example of Life Cycle</a:t>
            </a:r>
            <a:endParaRPr b="1" i="0" sz="2400" u="none" cap="none" strike="noStrike">
              <a:solidFill>
                <a:srgbClr val="000000"/>
              </a:solidFill>
              <a:latin typeface="Arial"/>
              <a:ea typeface="Arial"/>
              <a:cs typeface="Arial"/>
              <a:sym typeface="Arial"/>
            </a:endParaRPr>
          </a:p>
        </p:txBody>
      </p:sp>
      <p:pic>
        <p:nvPicPr>
          <p:cNvPr id="253" name="Google Shape;253;p27"/>
          <p:cNvPicPr preferRelativeResize="0"/>
          <p:nvPr/>
        </p:nvPicPr>
        <p:blipFill rotWithShape="1">
          <a:blip r:embed="rId3">
            <a:alphaModFix/>
          </a:blip>
          <a:srcRect b="0" l="0" r="0" t="0"/>
          <a:stretch/>
        </p:blipFill>
        <p:spPr>
          <a:xfrm>
            <a:off x="152400" y="1207875"/>
            <a:ext cx="8839200" cy="1811690"/>
          </a:xfrm>
          <a:prstGeom prst="rect">
            <a:avLst/>
          </a:prstGeom>
          <a:noFill/>
          <a:ln>
            <a:noFill/>
          </a:ln>
        </p:spPr>
      </p:pic>
      <p:sp>
        <p:nvSpPr>
          <p:cNvPr id="254" name="Google Shape;254;p27"/>
          <p:cNvSpPr txBox="1"/>
          <p:nvPr/>
        </p:nvSpPr>
        <p:spPr>
          <a:xfrm>
            <a:off x="464625" y="3599650"/>
            <a:ext cx="63306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chemeClr val="lt1"/>
                </a:highlight>
                <a:latin typeface="Arial"/>
                <a:ea typeface="Arial"/>
                <a:cs typeface="Arial"/>
                <a:sym typeface="Arial"/>
              </a:rPr>
              <a:t>Understanding the Business Problem</a:t>
            </a:r>
            <a:endParaRPr b="1" i="0" sz="1400" u="none" cap="none" strike="noStrike">
              <a:solidFill>
                <a:schemeClr val="dk1"/>
              </a:solidFill>
              <a:highlight>
                <a:schemeClr val="lt1"/>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chemeClr val="lt1"/>
                </a:highlight>
                <a:latin typeface="Arial"/>
                <a:ea typeface="Arial"/>
                <a:cs typeface="Arial"/>
                <a:sym typeface="Arial"/>
              </a:rPr>
              <a:t>	Predicting survival of the passenger where 1 means survived.</a:t>
            </a:r>
            <a:endParaRPr b="0" i="0" sz="1400" u="none" cap="none" strike="noStrike">
              <a:solidFill>
                <a:schemeClr val="dk1"/>
              </a:solidFill>
              <a:highlight>
                <a:schemeClr val="lt1"/>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chemeClr val="lt1"/>
                </a:highlight>
                <a:latin typeface="Arial"/>
                <a:ea typeface="Arial"/>
                <a:cs typeface="Arial"/>
                <a:sym typeface="Arial"/>
              </a:rPr>
              <a:t>Data Preparation </a:t>
            </a:r>
            <a:endParaRPr b="1" i="0" sz="1400" u="none" cap="none" strike="noStrike">
              <a:solidFill>
                <a:schemeClr val="dk1"/>
              </a:solidFill>
              <a:highlight>
                <a:schemeClr val="lt1"/>
              </a:highlight>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Data Cleaning</a:t>
            </a:r>
            <a:r>
              <a:rPr b="0" i="0" lang="en" sz="1400" u="none" cap="none" strike="noStrike">
                <a:solidFill>
                  <a:schemeClr val="dk1"/>
                </a:solidFill>
                <a:latin typeface="Arial"/>
                <a:ea typeface="Arial"/>
                <a:cs typeface="Arial"/>
                <a:sym typeface="Arial"/>
              </a:rPr>
              <a:t> -&gt; Solving data entry errors and filling missing values.</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How To Calculate As-the-crow-flies Distance Between Two, 48% OFF" id="64" name="Google Shape;64;g26508022219_0_42"/>
          <p:cNvPicPr preferRelativeResize="0"/>
          <p:nvPr/>
        </p:nvPicPr>
        <p:blipFill rotWithShape="1">
          <a:blip r:embed="rId3">
            <a:alphaModFix/>
          </a:blip>
          <a:srcRect b="0" l="0" r="0" t="0"/>
          <a:stretch/>
        </p:blipFill>
        <p:spPr>
          <a:xfrm>
            <a:off x="606048" y="1183093"/>
            <a:ext cx="2320032" cy="1545416"/>
          </a:xfrm>
          <a:prstGeom prst="rect">
            <a:avLst/>
          </a:prstGeom>
          <a:noFill/>
          <a:ln>
            <a:noFill/>
          </a:ln>
        </p:spPr>
      </p:pic>
      <p:sp>
        <p:nvSpPr>
          <p:cNvPr id="65" name="Google Shape;65;g26508022219_0_42"/>
          <p:cNvSpPr txBox="1"/>
          <p:nvPr/>
        </p:nvSpPr>
        <p:spPr>
          <a:xfrm>
            <a:off x="490330" y="702365"/>
            <a:ext cx="7096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You travel from home to college, and you decide your departure time.</a:t>
            </a:r>
            <a:endParaRPr/>
          </a:p>
        </p:txBody>
      </p:sp>
      <p:graphicFrame>
        <p:nvGraphicFramePr>
          <p:cNvPr id="66" name="Google Shape;66;g26508022219_0_42"/>
          <p:cNvGraphicFramePr/>
          <p:nvPr/>
        </p:nvGraphicFramePr>
        <p:xfrm>
          <a:off x="3633543" y="1338470"/>
          <a:ext cx="3000000" cy="3000000"/>
        </p:xfrm>
        <a:graphic>
          <a:graphicData uri="http://schemas.openxmlformats.org/drawingml/2006/table">
            <a:tbl>
              <a:tblPr>
                <a:noFill/>
                <a:tableStyleId>{9FD88A3B-179D-4208-BA34-3153D443010B}</a:tableStyleId>
              </a:tblPr>
              <a:tblGrid>
                <a:gridCol w="1096725"/>
                <a:gridCol w="1380575"/>
                <a:gridCol w="1187050"/>
                <a:gridCol w="1187050"/>
              </a:tblGrid>
              <a:tr h="449575">
                <a:tc>
                  <a:txBody>
                    <a:bodyPr/>
                    <a:lstStyle/>
                    <a:p>
                      <a:pPr indent="0" lvl="0" marL="0" marR="0" rtl="0" algn="ctr">
                        <a:lnSpc>
                          <a:spcPct val="100000"/>
                        </a:lnSpc>
                        <a:spcBef>
                          <a:spcPts val="0"/>
                        </a:spcBef>
                        <a:spcAft>
                          <a:spcPts val="0"/>
                        </a:spcAft>
                        <a:buNone/>
                      </a:pPr>
                      <a:r>
                        <a:rPr b="1" lang="en" sz="1400" u="none" cap="none" strike="noStrike"/>
                        <a:t>Mode of Commute</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1" lang="en" sz="1400" u="none" cap="none" strike="noStrike"/>
                        <a:t>Arrival Time</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1" lang="en" sz="1400" u="none" cap="none" strike="noStrike"/>
                        <a:t>Travel Time</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1" lang="en" sz="1400" u="none" cap="none" strike="noStrike"/>
                        <a:t>Start Time</a:t>
                      </a:r>
                      <a:endParaRPr b="1" i="0" sz="1400" u="none" cap="none" strike="noStrike">
                        <a:solidFill>
                          <a:srgbClr val="000000"/>
                        </a:solidFill>
                        <a:latin typeface="Arial"/>
                        <a:ea typeface="Arial"/>
                        <a:cs typeface="Arial"/>
                        <a:sym typeface="Arial"/>
                      </a:endParaRPr>
                    </a:p>
                  </a:txBody>
                  <a:tcPr marT="7625" marB="0" marR="7625" marL="7625" anchor="ctr"/>
                </a:tc>
              </a:tr>
              <a:tr h="220975">
                <a:tc>
                  <a:txBody>
                    <a:bodyPr/>
                    <a:lstStyle/>
                    <a:p>
                      <a:pPr indent="0" lvl="0" marL="0" marR="0" rtl="0" algn="ctr">
                        <a:lnSpc>
                          <a:spcPct val="100000"/>
                        </a:lnSpc>
                        <a:spcBef>
                          <a:spcPts val="0"/>
                        </a:spcBef>
                        <a:spcAft>
                          <a:spcPts val="0"/>
                        </a:spcAft>
                        <a:buNone/>
                      </a:pPr>
                      <a:r>
                        <a:rPr lang="en" sz="1400" u="none" cap="none" strike="noStrike"/>
                        <a:t>Car</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8:45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45mins</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8:00 AM</a:t>
                      </a:r>
                      <a:endParaRPr b="0" i="0" sz="1400" u="none" cap="none" strike="noStrike">
                        <a:solidFill>
                          <a:srgbClr val="000000"/>
                        </a:solidFill>
                        <a:latin typeface="Arial"/>
                        <a:ea typeface="Arial"/>
                        <a:cs typeface="Arial"/>
                        <a:sym typeface="Arial"/>
                      </a:endParaRPr>
                    </a:p>
                  </a:txBody>
                  <a:tcPr marT="7625" marB="0" marR="7625" marL="7625" anchor="ctr"/>
                </a:tc>
              </a:tr>
              <a:tr h="220975">
                <a:tc>
                  <a:txBody>
                    <a:bodyPr/>
                    <a:lstStyle/>
                    <a:p>
                      <a:pPr indent="0" lvl="0" marL="0" marR="0" rtl="0" algn="ctr">
                        <a:lnSpc>
                          <a:spcPct val="100000"/>
                        </a:lnSpc>
                        <a:spcBef>
                          <a:spcPts val="0"/>
                        </a:spcBef>
                        <a:spcAft>
                          <a:spcPts val="0"/>
                        </a:spcAft>
                        <a:buNone/>
                      </a:pPr>
                      <a:r>
                        <a:rPr lang="en" sz="1400" u="none" cap="none" strike="noStrike"/>
                        <a:t>Car</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9:55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55mins</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9:00 AM</a:t>
                      </a:r>
                      <a:endParaRPr b="0" i="0" sz="1400" u="none" cap="none" strike="noStrike">
                        <a:solidFill>
                          <a:srgbClr val="000000"/>
                        </a:solidFill>
                        <a:latin typeface="Arial"/>
                        <a:ea typeface="Arial"/>
                        <a:cs typeface="Arial"/>
                        <a:sym typeface="Arial"/>
                      </a:endParaRPr>
                    </a:p>
                  </a:txBody>
                  <a:tcPr marT="7625" marB="0" marR="7625" marL="7625" anchor="ctr"/>
                </a:tc>
              </a:tr>
              <a:tr h="220975">
                <a:tc>
                  <a:txBody>
                    <a:bodyPr/>
                    <a:lstStyle/>
                    <a:p>
                      <a:pPr indent="0" lvl="0" marL="0" marR="0" rtl="0" algn="ctr">
                        <a:lnSpc>
                          <a:spcPct val="100000"/>
                        </a:lnSpc>
                        <a:spcBef>
                          <a:spcPts val="0"/>
                        </a:spcBef>
                        <a:spcAft>
                          <a:spcPts val="0"/>
                        </a:spcAft>
                        <a:buNone/>
                      </a:pPr>
                      <a:r>
                        <a:rPr lang="en" sz="1400" u="none" cap="none" strike="noStrike"/>
                        <a:t>Bike</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8:30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30mins</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8:00 AM</a:t>
                      </a:r>
                      <a:endParaRPr b="0" i="0" sz="1400" u="none" cap="none" strike="noStrike">
                        <a:solidFill>
                          <a:srgbClr val="000000"/>
                        </a:solidFill>
                        <a:latin typeface="Arial"/>
                        <a:ea typeface="Arial"/>
                        <a:cs typeface="Arial"/>
                        <a:sym typeface="Arial"/>
                      </a:endParaRPr>
                    </a:p>
                  </a:txBody>
                  <a:tcPr marT="7625" marB="0" marR="7625" marL="7625" anchor="ctr"/>
                </a:tc>
              </a:tr>
              <a:tr h="220975">
                <a:tc>
                  <a:txBody>
                    <a:bodyPr/>
                    <a:lstStyle/>
                    <a:p>
                      <a:pPr indent="0" lvl="0" marL="0" marR="0" rtl="0" algn="ctr">
                        <a:lnSpc>
                          <a:spcPct val="100000"/>
                        </a:lnSpc>
                        <a:spcBef>
                          <a:spcPts val="0"/>
                        </a:spcBef>
                        <a:spcAft>
                          <a:spcPts val="0"/>
                        </a:spcAft>
                        <a:buNone/>
                      </a:pPr>
                      <a:r>
                        <a:rPr lang="en" sz="1400" u="none" cap="none" strike="noStrike"/>
                        <a:t>Bike</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9:40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40mins</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9:00 AM</a:t>
                      </a:r>
                      <a:endParaRPr b="0" i="0" sz="1400" u="none" cap="none" strike="noStrike">
                        <a:solidFill>
                          <a:srgbClr val="000000"/>
                        </a:solidFill>
                        <a:latin typeface="Arial"/>
                        <a:ea typeface="Arial"/>
                        <a:cs typeface="Arial"/>
                        <a:sym typeface="Arial"/>
                      </a:endParaRPr>
                    </a:p>
                  </a:txBody>
                  <a:tcPr marT="7625" marB="0" marR="7625" marL="7625" anchor="ctr"/>
                </a:tc>
              </a:tr>
              <a:tr h="441950">
                <a:tc>
                  <a:txBody>
                    <a:bodyPr/>
                    <a:lstStyle/>
                    <a:p>
                      <a:pPr indent="0" lvl="0" marL="0" marR="0" rtl="0" algn="ctr">
                        <a:lnSpc>
                          <a:spcPct val="100000"/>
                        </a:lnSpc>
                        <a:spcBef>
                          <a:spcPts val="0"/>
                        </a:spcBef>
                        <a:spcAft>
                          <a:spcPts val="0"/>
                        </a:spcAft>
                        <a:buNone/>
                      </a:pPr>
                      <a:r>
                        <a:rPr lang="en" sz="1400" u="none" cap="none" strike="noStrike"/>
                        <a:t>Public Transport</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9:15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75mins</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8:00 AM</a:t>
                      </a:r>
                      <a:endParaRPr b="0" i="0" sz="1400" u="none" cap="none" strike="noStrike">
                        <a:solidFill>
                          <a:srgbClr val="000000"/>
                        </a:solidFill>
                        <a:latin typeface="Arial"/>
                        <a:ea typeface="Arial"/>
                        <a:cs typeface="Arial"/>
                        <a:sym typeface="Arial"/>
                      </a:endParaRPr>
                    </a:p>
                  </a:txBody>
                  <a:tcPr marT="7625" marB="0" marR="7625" marL="7625" anchor="ctr"/>
                </a:tc>
              </a:tr>
              <a:tr h="449575">
                <a:tc>
                  <a:txBody>
                    <a:bodyPr/>
                    <a:lstStyle/>
                    <a:p>
                      <a:pPr indent="0" lvl="0" marL="0" marR="0" rtl="0" algn="ctr">
                        <a:lnSpc>
                          <a:spcPct val="100000"/>
                        </a:lnSpc>
                        <a:spcBef>
                          <a:spcPts val="0"/>
                        </a:spcBef>
                        <a:spcAft>
                          <a:spcPts val="0"/>
                        </a:spcAft>
                        <a:buNone/>
                      </a:pPr>
                      <a:r>
                        <a:rPr lang="en" sz="1400" u="none" cap="none" strike="noStrike"/>
                        <a:t>Public Transport</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10:30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90mins</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9:00 AM</a:t>
                      </a:r>
                      <a:endParaRPr b="0" i="0" sz="1400" u="none" cap="none" strike="noStrike">
                        <a:solidFill>
                          <a:srgbClr val="000000"/>
                        </a:solidFill>
                        <a:latin typeface="Arial"/>
                        <a:ea typeface="Arial"/>
                        <a:cs typeface="Arial"/>
                        <a:sym typeface="Arial"/>
                      </a:endParaRPr>
                    </a:p>
                  </a:txBody>
                  <a:tcPr marT="7625" marB="0" marR="7625" marL="7625" anchor="ctr"/>
                </a:tc>
              </a:tr>
            </a:tbl>
          </a:graphicData>
        </a:graphic>
      </p:graphicFrame>
      <p:sp>
        <p:nvSpPr>
          <p:cNvPr id="67" name="Google Shape;67;g26508022219_0_42"/>
          <p:cNvSpPr txBox="1"/>
          <p:nvPr/>
        </p:nvSpPr>
        <p:spPr>
          <a:xfrm>
            <a:off x="558635" y="3112175"/>
            <a:ext cx="2848500" cy="160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n" sz="1400" u="none" cap="none" strike="noStrike">
                <a:solidFill>
                  <a:srgbClr val="000000"/>
                </a:solidFill>
                <a:latin typeface="Arial"/>
                <a:ea typeface="Arial"/>
                <a:cs typeface="Arial"/>
                <a:sym typeface="Arial"/>
              </a:rPr>
              <a:t>Predictive Analytics</a:t>
            </a:r>
            <a:endParaRPr/>
          </a:p>
          <a:p>
            <a:pPr indent="0" lvl="0" marL="0" marR="0" rtl="0" algn="just">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1400" u="none" cap="none" strike="noStrike">
                <a:solidFill>
                  <a:srgbClr val="000000"/>
                </a:solidFill>
                <a:latin typeface="Arial"/>
                <a:ea typeface="Arial"/>
                <a:cs typeface="Arial"/>
                <a:sym typeface="Arial"/>
              </a:rPr>
              <a:t>A field of data analysis that uses historical data and statistical algorithms to make predictions about future events or outcomes.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68" name="Google Shape;68;g26508022219_0_42"/>
          <p:cNvGraphicFramePr/>
          <p:nvPr/>
        </p:nvGraphicFramePr>
        <p:xfrm>
          <a:off x="3633543" y="3828795"/>
          <a:ext cx="3000000" cy="3000000"/>
        </p:xfrm>
        <a:graphic>
          <a:graphicData uri="http://schemas.openxmlformats.org/drawingml/2006/table">
            <a:tbl>
              <a:tblPr bandRow="1" firstRow="1">
                <a:noFill/>
                <a:tableStyleId>{9FD88A3B-179D-4208-BA34-3153D443010B}</a:tableStyleId>
              </a:tblPr>
              <a:tblGrid>
                <a:gridCol w="1074200"/>
                <a:gridCol w="1414475"/>
                <a:gridCol w="1228725"/>
                <a:gridCol w="1134025"/>
              </a:tblGrid>
              <a:tr h="370850">
                <a:tc>
                  <a:txBody>
                    <a:bodyPr/>
                    <a:lstStyle/>
                    <a:p>
                      <a:pPr indent="0" lvl="0" marL="0" marR="0" rtl="0" algn="ctr">
                        <a:lnSpc>
                          <a:spcPct val="100000"/>
                        </a:lnSpc>
                        <a:spcBef>
                          <a:spcPts val="0"/>
                        </a:spcBef>
                        <a:spcAft>
                          <a:spcPts val="0"/>
                        </a:spcAft>
                        <a:buNone/>
                      </a:pPr>
                      <a:r>
                        <a:rPr lang="en" sz="1400" u="none" cap="none" strike="noStrike"/>
                        <a:t>Bike</a:t>
                      </a:r>
                      <a:endParaRPr b="1"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lang="en" sz="1400" u="none" cap="none" strike="noStrike"/>
                        <a:t>9:30 AM</a:t>
                      </a:r>
                      <a:endParaRPr b="0" i="0" sz="1400" u="none" cap="none" strike="noStrike">
                        <a:solidFill>
                          <a:srgbClr val="000000"/>
                        </a:solidFill>
                        <a:latin typeface="Arial"/>
                        <a:ea typeface="Arial"/>
                        <a:cs typeface="Arial"/>
                        <a:sym typeface="Arial"/>
                      </a:endParaRPr>
                    </a:p>
                  </a:txBody>
                  <a:tcPr marT="7625" marB="0" marR="7625" marL="7625" anchor="ctr"/>
                </a:tc>
                <a:tc>
                  <a:txBody>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t>
                      </a:r>
                      <a:endParaRPr/>
                    </a:p>
                  </a:txBody>
                  <a:tcPr marT="7625" marB="0" marR="7625" marL="7625" anchor="ctr"/>
                </a:tc>
                <a:tc>
                  <a:txBody>
                    <a:bodyPr/>
                    <a:lstStyle/>
                    <a:p>
                      <a:pPr indent="0" lvl="0" marL="0" marR="0" rtl="0" algn="l">
                        <a:lnSpc>
                          <a:spcPct val="100000"/>
                        </a:lnSpc>
                        <a:spcBef>
                          <a:spcPts val="0"/>
                        </a:spcBef>
                        <a:spcAft>
                          <a:spcPts val="0"/>
                        </a:spcAft>
                        <a:buNone/>
                      </a:pPr>
                      <a:r>
                        <a:rPr lang="en" sz="1400" u="none" cap="none" strike="noStrike"/>
                        <a:t>?</a:t>
                      </a:r>
                      <a:endParaRPr/>
                    </a:p>
                  </a:txBody>
                  <a:tcPr marT="45725" marB="45725" marR="91450" marL="91450"/>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8b4cc6b119_0_4"/>
          <p:cNvSpPr txBox="1"/>
          <p:nvPr/>
        </p:nvSpPr>
        <p:spPr>
          <a:xfrm>
            <a:off x="304800" y="3228975"/>
            <a:ext cx="8784600" cy="169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chemeClr val="lt1"/>
                </a:highlight>
                <a:latin typeface="Arial"/>
                <a:ea typeface="Arial"/>
                <a:cs typeface="Arial"/>
                <a:sym typeface="Arial"/>
              </a:rPr>
              <a:t>Data Modelling</a:t>
            </a:r>
            <a:r>
              <a:rPr b="0" i="0" lang="en" sz="1400" u="none" cap="none" strike="noStrike">
                <a:solidFill>
                  <a:schemeClr val="dk1"/>
                </a:solidFill>
                <a:highlight>
                  <a:schemeClr val="lt1"/>
                </a:highlight>
                <a:latin typeface="Arial"/>
                <a:ea typeface="Arial"/>
                <a:cs typeface="Arial"/>
                <a:sym typeface="Arial"/>
              </a:rPr>
              <a:t> </a:t>
            </a:r>
            <a:endParaRPr b="0" i="0" sz="1400" u="none" cap="none" strike="noStrike">
              <a:solidFill>
                <a:schemeClr val="dk1"/>
              </a:solidFill>
              <a:highlight>
                <a:schemeClr val="lt1"/>
              </a:highlight>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Feature Engineering -&gt;</a:t>
            </a:r>
            <a:r>
              <a:rPr b="0" i="0" lang="en" sz="1400" u="none" cap="none" strike="noStrike">
                <a:solidFill>
                  <a:schemeClr val="dk1"/>
                </a:solidFill>
                <a:latin typeface="Arial"/>
                <a:ea typeface="Arial"/>
                <a:cs typeface="Arial"/>
                <a:sym typeface="Arial"/>
              </a:rPr>
              <a:t> </a:t>
            </a:r>
            <a:r>
              <a:rPr b="0" i="0" lang="en" sz="1400" u="none" cap="none" strike="noStrike">
                <a:solidFill>
                  <a:schemeClr val="dk1"/>
                </a:solidFill>
                <a:highlight>
                  <a:schemeClr val="lt1"/>
                </a:highlight>
                <a:latin typeface="Arial"/>
                <a:ea typeface="Arial"/>
                <a:cs typeface="Arial"/>
                <a:sym typeface="Arial"/>
              </a:rPr>
              <a:t>Deck from Cabin: Extract the deck or cabin letter from the Cabin column, if available. This can provide insights into a passenger's location on the ship</a:t>
            </a:r>
            <a:r>
              <a:rPr b="0" i="0" lang="en" sz="1200" u="none" cap="none" strike="noStrike">
                <a:solidFill>
                  <a:srgbClr val="374151"/>
                </a:solidFill>
                <a:highlight>
                  <a:srgbClr val="F7F7F8"/>
                </a:highlight>
                <a:latin typeface="Roboto"/>
                <a:ea typeface="Roboto"/>
                <a:cs typeface="Roboto"/>
                <a:sym typeface="Roboto"/>
              </a:rPr>
              <a:t>.</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Predictive Modelling</a:t>
            </a:r>
            <a:endParaRPr b="0" i="0" sz="1400" u="none" cap="none" strike="noStrike">
              <a:solidFill>
                <a:schemeClr val="dk1"/>
              </a:solidFill>
              <a:highlight>
                <a:schemeClr val="lt1"/>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chemeClr val="lt1"/>
                </a:highlight>
                <a:latin typeface="Arial"/>
                <a:ea typeface="Arial"/>
                <a:cs typeface="Arial"/>
                <a:sym typeface="Arial"/>
              </a:rPr>
              <a:t>Model Evaluation</a:t>
            </a:r>
            <a:endParaRPr b="1" i="0" sz="1400" u="none" cap="none" strike="noStrike">
              <a:solidFill>
                <a:schemeClr val="dk1"/>
              </a:solidFill>
              <a:highlight>
                <a:schemeClr val="lt1"/>
              </a:highlight>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chemeClr val="lt1"/>
                </a:highlight>
                <a:latin typeface="Arial"/>
                <a:ea typeface="Arial"/>
                <a:cs typeface="Arial"/>
                <a:sym typeface="Arial"/>
              </a:rPr>
              <a:t>Model Deployment</a:t>
            </a:r>
            <a:endParaRPr b="1" i="0" sz="1400" u="none" cap="none" strike="noStrike">
              <a:solidFill>
                <a:schemeClr val="dk1"/>
              </a:solidFill>
              <a:highlight>
                <a:schemeClr val="lt1"/>
              </a:highlight>
              <a:latin typeface="Arial"/>
              <a:ea typeface="Arial"/>
              <a:cs typeface="Arial"/>
              <a:sym typeface="Arial"/>
            </a:endParaRPr>
          </a:p>
        </p:txBody>
      </p:sp>
      <p:pic>
        <p:nvPicPr>
          <p:cNvPr id="260" name="Google Shape;260;g28b4cc6b119_0_4"/>
          <p:cNvPicPr preferRelativeResize="0"/>
          <p:nvPr/>
        </p:nvPicPr>
        <p:blipFill rotWithShape="1">
          <a:blip r:embed="rId3">
            <a:alphaModFix/>
          </a:blip>
          <a:srcRect b="0" l="0" r="0" t="7475"/>
          <a:stretch/>
        </p:blipFill>
        <p:spPr>
          <a:xfrm>
            <a:off x="371100" y="928975"/>
            <a:ext cx="3539225" cy="1947575"/>
          </a:xfrm>
          <a:prstGeom prst="rect">
            <a:avLst/>
          </a:prstGeom>
          <a:noFill/>
          <a:ln>
            <a:noFill/>
          </a:ln>
        </p:spPr>
      </p:pic>
      <p:pic>
        <p:nvPicPr>
          <p:cNvPr id="261" name="Google Shape;261;g28b4cc6b119_0_4"/>
          <p:cNvPicPr preferRelativeResize="0"/>
          <p:nvPr/>
        </p:nvPicPr>
        <p:blipFill rotWithShape="1">
          <a:blip r:embed="rId4">
            <a:alphaModFix/>
          </a:blip>
          <a:srcRect b="0" l="0" r="0" t="0"/>
          <a:stretch/>
        </p:blipFill>
        <p:spPr>
          <a:xfrm>
            <a:off x="4234168" y="928975"/>
            <a:ext cx="2533650" cy="1809750"/>
          </a:xfrm>
          <a:prstGeom prst="rect">
            <a:avLst/>
          </a:prstGeom>
          <a:noFill/>
          <a:ln>
            <a:noFill/>
          </a:ln>
        </p:spPr>
      </p:pic>
      <p:sp>
        <p:nvSpPr>
          <p:cNvPr id="262" name="Google Shape;262;g28b4cc6b119_0_4"/>
          <p:cNvSpPr txBox="1"/>
          <p:nvPr/>
        </p:nvSpPr>
        <p:spPr>
          <a:xfrm>
            <a:off x="1678975" y="262225"/>
            <a:ext cx="54864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1" i="0" lang="en" sz="1400" u="none" cap="none" strike="noStrike">
                <a:solidFill>
                  <a:schemeClr val="dk1"/>
                </a:solidFill>
                <a:highlight>
                  <a:schemeClr val="lt1"/>
                </a:highlight>
                <a:latin typeface="Arial"/>
                <a:ea typeface="Arial"/>
                <a:cs typeface="Arial"/>
                <a:sym typeface="Arial"/>
              </a:rPr>
              <a:t>Exploratory Data Analysis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ctrTitle"/>
          </p:nvPr>
        </p:nvSpPr>
        <p:spPr>
          <a:xfrm>
            <a:off x="311700" y="291950"/>
            <a:ext cx="8520600" cy="7089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40000"/>
              <a:buFont typeface="Calibri"/>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40000"/>
              <a:buFont typeface="Calibri"/>
              <a:buNone/>
            </a:pPr>
            <a:r>
              <a:t/>
            </a:r>
            <a:endParaRPr b="1" i="0" sz="2000" u="none" cap="none" strike="noStrike">
              <a:solidFill>
                <a:srgbClr val="000000"/>
              </a:solidFill>
              <a:latin typeface="Arial"/>
              <a:ea typeface="Arial"/>
              <a:cs typeface="Arial"/>
              <a:sym typeface="Arial"/>
            </a:endParaRPr>
          </a:p>
          <a:p>
            <a:pPr indent="457200" lvl="0" marL="1371600" marR="0" rtl="0" algn="l">
              <a:lnSpc>
                <a:spcPct val="100000"/>
              </a:lnSpc>
              <a:spcBef>
                <a:spcPts val="0"/>
              </a:spcBef>
              <a:spcAft>
                <a:spcPts val="0"/>
              </a:spcAft>
              <a:buClr>
                <a:schemeClr val="dk1"/>
              </a:buClr>
              <a:buSzPct val="100000"/>
              <a:buFont typeface="Arial"/>
              <a:buNone/>
            </a:pPr>
            <a:r>
              <a:t/>
            </a:r>
            <a:endParaRPr b="1" i="0" sz="2600" u="none" cap="none" strike="noStrike">
              <a:solidFill>
                <a:schemeClr val="dk1"/>
              </a:solidFill>
              <a:latin typeface="Arial"/>
              <a:ea typeface="Arial"/>
              <a:cs typeface="Arial"/>
              <a:sym typeface="Arial"/>
            </a:endParaRPr>
          </a:p>
          <a:p>
            <a:pPr indent="457200" lvl="0" marL="1371600" marR="0" rtl="0" algn="l">
              <a:lnSpc>
                <a:spcPct val="100000"/>
              </a:lnSpc>
              <a:spcBef>
                <a:spcPts val="0"/>
              </a:spcBef>
              <a:spcAft>
                <a:spcPts val="0"/>
              </a:spcAft>
              <a:buClr>
                <a:schemeClr val="dk1"/>
              </a:buClr>
              <a:buSzPct val="100000"/>
              <a:buFont typeface="Arial"/>
              <a:buNone/>
            </a:pPr>
            <a:r>
              <a:t/>
            </a:r>
            <a:endParaRPr b="1" i="0" sz="2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ct val="40000"/>
              <a:buFont typeface="Calibri"/>
              <a:buNone/>
            </a:pPr>
            <a:r>
              <a:t/>
            </a:r>
            <a:endParaRPr b="1" i="0" sz="2000" u="none" cap="none" strike="noStrike">
              <a:solidFill>
                <a:srgbClr val="000000"/>
              </a:solidFill>
              <a:latin typeface="Arial"/>
              <a:ea typeface="Arial"/>
              <a:cs typeface="Arial"/>
              <a:sym typeface="Arial"/>
            </a:endParaRPr>
          </a:p>
          <a:p>
            <a:pPr indent="457200" lvl="0" marL="1371600" marR="0" rtl="0" algn="l">
              <a:lnSpc>
                <a:spcPct val="100000"/>
              </a:lnSpc>
              <a:spcBef>
                <a:spcPts val="0"/>
              </a:spcBef>
              <a:spcAft>
                <a:spcPts val="0"/>
              </a:spcAft>
              <a:buClr>
                <a:schemeClr val="dk1"/>
              </a:buClr>
              <a:buSzPct val="98113"/>
              <a:buFont typeface="Arial"/>
              <a:buNone/>
            </a:pPr>
            <a:r>
              <a:rPr b="1" i="0" lang="en" sz="2650" u="none" cap="none" strike="noStrike">
                <a:solidFill>
                  <a:srgbClr val="000000"/>
                </a:solidFill>
                <a:latin typeface="Arial"/>
                <a:ea typeface="Arial"/>
                <a:cs typeface="Arial"/>
                <a:sym typeface="Arial"/>
              </a:rPr>
              <a:t>Market of Data Science</a:t>
            </a:r>
            <a:endParaRPr b="1" i="0" sz="2650" u="none" cap="none" strike="noStrike">
              <a:solidFill>
                <a:srgbClr val="000000"/>
              </a:solidFill>
              <a:latin typeface="Arial"/>
              <a:ea typeface="Arial"/>
              <a:cs typeface="Arial"/>
              <a:sym typeface="Arial"/>
            </a:endParaRPr>
          </a:p>
        </p:txBody>
      </p:sp>
      <p:pic>
        <p:nvPicPr>
          <p:cNvPr id="268" name="Google Shape;268;p28"/>
          <p:cNvPicPr preferRelativeResize="0"/>
          <p:nvPr/>
        </p:nvPicPr>
        <p:blipFill rotWithShape="1">
          <a:blip r:embed="rId3">
            <a:alphaModFix/>
          </a:blip>
          <a:srcRect b="0" l="0" r="0" t="0"/>
          <a:stretch/>
        </p:blipFill>
        <p:spPr>
          <a:xfrm>
            <a:off x="908475" y="1452350"/>
            <a:ext cx="6392325" cy="3086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graphicFrame>
        <p:nvGraphicFramePr>
          <p:cNvPr id="273" name="Google Shape;273;p29"/>
          <p:cNvGraphicFramePr/>
          <p:nvPr/>
        </p:nvGraphicFramePr>
        <p:xfrm>
          <a:off x="163825" y="386025"/>
          <a:ext cx="3000000" cy="3000000"/>
        </p:xfrm>
        <a:graphic>
          <a:graphicData uri="http://schemas.openxmlformats.org/drawingml/2006/table">
            <a:tbl>
              <a:tblPr>
                <a:noFill/>
                <a:tableStyleId>{0308ED21-CB8A-4042-8EBE-5B55FC1385F4}</a:tableStyleId>
              </a:tblPr>
              <a:tblGrid>
                <a:gridCol w="1362625"/>
                <a:gridCol w="1362625"/>
                <a:gridCol w="1362625"/>
                <a:gridCol w="1362625"/>
                <a:gridCol w="1736975"/>
              </a:tblGrid>
              <a:tr h="279775">
                <a:tc rowSpan="2">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Topics</a:t>
                      </a:r>
                      <a:endParaRPr b="1" sz="1200" u="none" cap="none" strike="noStrike"/>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Data Analyst / Business Analyst</a:t>
                      </a:r>
                      <a:endParaRPr b="1" sz="1200" u="none" cap="none" strike="noStrike"/>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Data Analyst / Business Analyst</a:t>
                      </a:r>
                      <a:endParaRPr b="1" sz="1200" u="none" cap="none" strike="noStrike"/>
                    </a:p>
                  </a:txBody>
                  <a:tcPr marT="91425" marB="91425" marR="91425" marL="91425"/>
                </a:tc>
                <a:tc rowSpan="2">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Data Scientist </a:t>
                      </a:r>
                      <a:endParaRPr b="1" sz="1200" u="none" cap="none" strike="noStrike"/>
                    </a:p>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p>
                  </a:txBody>
                  <a:tcPr marT="91425" marB="91425" marR="91425" marL="91425">
                    <a:lnB cap="flat" cmpd="sng" w="9525">
                      <a:solidFill>
                        <a:srgbClr val="9E9E9E"/>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Data Scientist </a:t>
                      </a:r>
                      <a:endParaRPr b="1" sz="1200" u="none" cap="none" strike="noStrike"/>
                    </a:p>
                  </a:txBody>
                  <a:tcPr marT="91425" marB="91425" marR="91425" marL="91425">
                    <a:lnB cap="flat" cmpd="sng" w="9525">
                      <a:solidFill>
                        <a:srgbClr val="9E9E9E"/>
                      </a:solidFill>
                      <a:prstDash val="solid"/>
                      <a:round/>
                      <a:headEnd len="sm" w="sm" type="none"/>
                      <a:tailEnd len="sm" w="sm" type="none"/>
                    </a:lnB>
                  </a:tcPr>
                </a:tc>
              </a:tr>
              <a:tr h="324500">
                <a:tc vMerge="1"/>
                <a:tc vMerge="1"/>
                <a:tc vMerge="1"/>
                <a:tc vMerge="1"/>
                <a:tc vMerge="1"/>
              </a:tr>
              <a:tr h="347800">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Entry Level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Higher Level</a:t>
                      </a:r>
                      <a:endParaRPr b="1" sz="12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Entry Level</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Higher Level</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78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Excel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lnT cap="flat" cmpd="sng" w="9525">
                      <a:solidFill>
                        <a:srgbClr val="9E9E9E"/>
                      </a:solidFill>
                      <a:prstDash val="solid"/>
                      <a:round/>
                      <a:headEnd len="sm" w="sm" type="none"/>
                      <a:tailEnd len="sm" w="sm" type="none"/>
                    </a:lnT>
                  </a:tcPr>
                </a:tc>
              </a:tr>
              <a:tr h="5217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SQL</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Intermediate - 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rPr>
                        <a:t>Expert - Proficient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rPr>
                        <a:t>Intermediate</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rPr>
                        <a:t>Expert - Proficient</a:t>
                      </a:r>
                      <a:endParaRPr sz="1200" u="none" cap="none" strike="noStrike">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tc>
              </a:tr>
              <a:tr h="3478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Python</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rPr>
                        <a:t>Beginner</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Proficient</a:t>
                      </a:r>
                      <a:endParaRPr sz="1200" u="none" cap="none" strike="noStrike"/>
                    </a:p>
                  </a:txBody>
                  <a:tcPr marT="91425" marB="91425" marR="91425" marL="91425"/>
                </a:tc>
              </a:tr>
              <a:tr h="3478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Tableau / Power BI</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 </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Intermediate</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a:t>
                      </a:r>
                      <a:endParaRPr sz="1200" u="none" cap="none" strike="noStrike"/>
                    </a:p>
                  </a:txBody>
                  <a:tcPr marT="91425" marB="91425" marR="91425" marL="91425"/>
                </a:tc>
              </a:tr>
              <a:tr h="521725">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Approximation Questions</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Not mandatory</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rPr>
                        <a:t>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Yes</a:t>
                      </a:r>
                      <a:endParaRPr sz="1200" u="none" cap="none" strike="noStrike"/>
                    </a:p>
                  </a:txBody>
                  <a:tcPr marT="91425" marB="91425" marR="91425" marL="91425"/>
                </a:tc>
              </a:tr>
              <a:tr h="3478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Machine Learning</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Beginner</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Expert</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Proficient</a:t>
                      </a:r>
                      <a:endParaRPr sz="1200" u="none" cap="none" strike="noStrike"/>
                    </a:p>
                  </a:txBody>
                  <a:tcPr marT="91425" marB="91425" marR="91425" marL="91425"/>
                </a:tc>
              </a:tr>
              <a:tr h="4476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Deep Learning</a:t>
                      </a:r>
                      <a:endParaRPr b="1"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No</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200"/>
                        <a:buFont typeface="Arial"/>
                        <a:buNone/>
                      </a:pPr>
                      <a:r>
                        <a:rPr lang="en" sz="1200" u="none" cap="none" strike="noStrike">
                          <a:solidFill>
                            <a:schemeClr val="dk1"/>
                          </a:solidFill>
                        </a:rPr>
                        <a:t>Depends on role </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Depends on role </a:t>
                      </a:r>
                      <a:endParaRPr sz="1200" u="none" cap="none" strike="noStrike"/>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139075" y="539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b="1" lang="en" sz="2400"/>
              <a:t>	What do you understand by these Jargons ?</a:t>
            </a:r>
            <a:endParaRPr b="1" sz="2400"/>
          </a:p>
        </p:txBody>
      </p:sp>
      <p:sp>
        <p:nvSpPr>
          <p:cNvPr id="279" name="Google Shape;279;p30"/>
          <p:cNvSpPr txBox="1"/>
          <p:nvPr>
            <p:ph idx="1" type="body"/>
          </p:nvPr>
        </p:nvSpPr>
        <p:spPr>
          <a:xfrm>
            <a:off x="347000" y="1727100"/>
            <a:ext cx="3575700" cy="3069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sz="1400">
                <a:solidFill>
                  <a:schemeClr val="dk1"/>
                </a:solidFill>
              </a:rPr>
              <a:t>Artificial Intelligence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Data Science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Machine Learning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Deep Learning </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Computer Vision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Natural Language Processing </a:t>
            </a:r>
            <a:endParaRPr>
              <a:solidFill>
                <a:schemeClr val="dk1"/>
              </a:solidFill>
            </a:endParaRPr>
          </a:p>
          <a:p>
            <a:pPr indent="0" lvl="0" marL="0" rtl="0" algn="l">
              <a:lnSpc>
                <a:spcPct val="115000"/>
              </a:lnSpc>
              <a:spcBef>
                <a:spcPts val="0"/>
              </a:spcBef>
              <a:spcAft>
                <a:spcPts val="0"/>
              </a:spcAft>
              <a:buSzPts val="1800"/>
              <a:buNone/>
            </a:pPr>
            <a:r>
              <a:t/>
            </a:r>
            <a:endParaRPr sz="1400">
              <a:solidFill>
                <a:schemeClr val="dk1"/>
              </a:solidFill>
            </a:endParaRPr>
          </a:p>
        </p:txBody>
      </p:sp>
      <p:pic>
        <p:nvPicPr>
          <p:cNvPr id="280" name="Google Shape;280;p30"/>
          <p:cNvPicPr preferRelativeResize="0"/>
          <p:nvPr/>
        </p:nvPicPr>
        <p:blipFill rotWithShape="1">
          <a:blip r:embed="rId3">
            <a:alphaModFix/>
          </a:blip>
          <a:srcRect b="0" l="0" r="0" t="0"/>
          <a:stretch/>
        </p:blipFill>
        <p:spPr>
          <a:xfrm>
            <a:off x="4472000" y="1688625"/>
            <a:ext cx="4187674" cy="3069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idx="1" type="subTitle"/>
          </p:nvPr>
        </p:nvSpPr>
        <p:spPr>
          <a:xfrm>
            <a:off x="315500" y="1163550"/>
            <a:ext cx="7911900" cy="35820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Artificial Intelligence (AI): </a:t>
            </a:r>
            <a:r>
              <a:rPr b="0" i="0" lang="en" sz="1400" u="none" cap="none" strike="noStrike">
                <a:solidFill>
                  <a:schemeClr val="dk1"/>
                </a:solidFill>
                <a:latin typeface="Arial"/>
                <a:ea typeface="Arial"/>
                <a:cs typeface="Arial"/>
                <a:sym typeface="Arial"/>
              </a:rPr>
              <a:t>AI is like teaching computers to think and learn like people do. Computers can do things, make choices, and solve problems all by themselves!</a:t>
            </a:r>
            <a:endParaRPr b="0" i="0" sz="14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800"/>
              <a:buFont typeface="Arial"/>
              <a:buNone/>
            </a:pPr>
            <a:r>
              <a:t/>
            </a:r>
            <a:endParaRPr b="1" i="0" sz="1400" u="none" cap="none" strike="noStrike">
              <a:solidFill>
                <a:schemeClr val="dk1"/>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Data Science: </a:t>
            </a:r>
            <a:r>
              <a:rPr b="0" i="0" lang="en" sz="1400" u="none" cap="none" strike="noStrike">
                <a:solidFill>
                  <a:schemeClr val="dk1"/>
                </a:solidFill>
                <a:latin typeface="Arial"/>
                <a:ea typeface="Arial"/>
                <a:cs typeface="Arial"/>
                <a:sym typeface="Arial"/>
              </a:rPr>
              <a:t>Data Science is when we use special computer tricks to look at a lot of information and find cool stuff that helps us understand things better. It's like being a detective for numbers!</a:t>
            </a:r>
            <a:endParaRPr b="0" i="0" sz="14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800"/>
              <a:buFont typeface="Arial"/>
              <a:buNone/>
            </a:pPr>
            <a:r>
              <a:t/>
            </a:r>
            <a:endParaRPr b="1" i="0" sz="1400" u="none" cap="none" strike="noStrike">
              <a:solidFill>
                <a:schemeClr val="dk1"/>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Machine Learning (ML): </a:t>
            </a:r>
            <a:r>
              <a:rPr b="0" i="0" lang="en" sz="1400" u="none" cap="none" strike="noStrike">
                <a:solidFill>
                  <a:schemeClr val="dk1"/>
                </a:solidFill>
                <a:latin typeface="Arial"/>
                <a:ea typeface="Arial"/>
                <a:cs typeface="Arial"/>
                <a:sym typeface="Arial"/>
              </a:rPr>
              <a:t>Machine Learning is a type of computer learning where we show the computer many examples so it can learn and guess things on its own. It's like teaching a computer to guess if it will rain tomorrow.</a:t>
            </a:r>
            <a:endParaRPr b="0" i="0" sz="1400" u="none" cap="none" strike="noStrike">
              <a:solidFill>
                <a:schemeClr val="dk1"/>
              </a:solidFill>
              <a:latin typeface="Arial"/>
              <a:ea typeface="Arial"/>
              <a:cs typeface="Arial"/>
              <a:sym typeface="Arial"/>
            </a:endParaRPr>
          </a:p>
          <a:p>
            <a:pPr indent="0" lvl="0" marL="914400" marR="0" rtl="0" algn="just">
              <a:lnSpc>
                <a:spcPct val="100000"/>
              </a:lnSpc>
              <a:spcBef>
                <a:spcPts val="0"/>
              </a:spcBef>
              <a:spcAft>
                <a:spcPts val="0"/>
              </a:spcAft>
              <a:buClr>
                <a:srgbClr val="000000"/>
              </a:buClr>
              <a:buSzPts val="2800"/>
              <a:buFont typeface="Arial"/>
              <a:buNone/>
            </a:pPr>
            <a:r>
              <a:t/>
            </a:r>
            <a:endParaRPr b="1" i="0" sz="1400" u="none" cap="none" strike="noStrike">
              <a:solidFill>
                <a:schemeClr val="dk1"/>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1" i="0" lang="en" sz="1400" u="none" cap="none" strike="noStrike">
                <a:solidFill>
                  <a:schemeClr val="dk1"/>
                </a:solidFill>
                <a:latin typeface="Arial"/>
                <a:ea typeface="Arial"/>
                <a:cs typeface="Arial"/>
                <a:sym typeface="Arial"/>
              </a:rPr>
              <a:t>Deep Learning: </a:t>
            </a:r>
            <a:r>
              <a:rPr b="0" i="0" lang="en" sz="1400" u="none" cap="none" strike="noStrike">
                <a:solidFill>
                  <a:schemeClr val="dk1"/>
                </a:solidFill>
                <a:latin typeface="Arial"/>
                <a:ea typeface="Arial"/>
                <a:cs typeface="Arial"/>
                <a:sym typeface="Arial"/>
              </a:rPr>
              <a:t>Deep Learning is a bit like Machine Learning, but it's even smarter. It uses computer networks that are good at finding really tricky patterns, like telling the difference between cats and dogs in pictures.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type="ctrTitle"/>
          </p:nvPr>
        </p:nvSpPr>
        <p:spPr>
          <a:xfrm>
            <a:off x="311700" y="507300"/>
            <a:ext cx="6739500" cy="911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500"/>
              </a:spcBef>
              <a:spcAft>
                <a:spcPts val="0"/>
              </a:spcAft>
              <a:buClr>
                <a:srgbClr val="000000"/>
              </a:buClr>
              <a:buSzPts val="990"/>
              <a:buFont typeface="Arial"/>
              <a:buNone/>
            </a:pPr>
            <a:r>
              <a:rPr b="1" i="0" lang="en" sz="2400" u="none" cap="none" strike="noStrike">
                <a:solidFill>
                  <a:srgbClr val="242424"/>
                </a:solidFill>
                <a:highlight>
                  <a:srgbClr val="FFFFFF"/>
                </a:highlight>
                <a:latin typeface="Arial"/>
                <a:ea typeface="Arial"/>
                <a:cs typeface="Arial"/>
                <a:sym typeface="Arial"/>
              </a:rPr>
              <a:t>Rise of Data Analytics</a:t>
            </a:r>
            <a:endParaRPr b="1" i="0" sz="24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500"/>
              </a:spcBef>
              <a:spcAft>
                <a:spcPts val="500"/>
              </a:spcAft>
              <a:buClr>
                <a:srgbClr val="000000"/>
              </a:buClr>
              <a:buSzPts val="990"/>
              <a:buFont typeface="Arial"/>
              <a:buNone/>
            </a:pPr>
            <a:r>
              <a:rPr b="0" i="0" lang="en" sz="2000" u="none" cap="none" strike="noStrike">
                <a:solidFill>
                  <a:srgbClr val="242424"/>
                </a:solidFill>
                <a:highlight>
                  <a:srgbClr val="FFFFFF"/>
                </a:highlight>
                <a:latin typeface="Arial"/>
                <a:ea typeface="Arial"/>
                <a:cs typeface="Arial"/>
                <a:sym typeface="Arial"/>
              </a:rPr>
              <a:t>Abraham Wald &amp; the missing Bullet holes (World War II)</a:t>
            </a:r>
            <a:endParaRPr b="0" i="0" sz="2000" u="none" cap="none" strike="noStrike">
              <a:solidFill>
                <a:srgbClr val="000000"/>
              </a:solidFill>
              <a:latin typeface="Arial"/>
              <a:ea typeface="Arial"/>
              <a:cs typeface="Arial"/>
              <a:sym typeface="Arial"/>
            </a:endParaRPr>
          </a:p>
        </p:txBody>
      </p:sp>
      <p:pic>
        <p:nvPicPr>
          <p:cNvPr id="291" name="Google Shape;291;p32"/>
          <p:cNvPicPr preferRelativeResize="0"/>
          <p:nvPr/>
        </p:nvPicPr>
        <p:blipFill rotWithShape="1">
          <a:blip r:embed="rId3">
            <a:alphaModFix/>
          </a:blip>
          <a:srcRect b="0" l="0" r="0" t="0"/>
          <a:stretch/>
        </p:blipFill>
        <p:spPr>
          <a:xfrm>
            <a:off x="2572300" y="1579637"/>
            <a:ext cx="3593050" cy="2672325"/>
          </a:xfrm>
          <a:prstGeom prst="rect">
            <a:avLst/>
          </a:prstGeom>
          <a:noFill/>
          <a:ln>
            <a:noFill/>
          </a:ln>
        </p:spPr>
      </p:pic>
      <p:sp>
        <p:nvSpPr>
          <p:cNvPr id="292" name="Google Shape;292;p32"/>
          <p:cNvSpPr txBox="1"/>
          <p:nvPr/>
        </p:nvSpPr>
        <p:spPr>
          <a:xfrm>
            <a:off x="384900" y="4349075"/>
            <a:ext cx="8374200" cy="341400"/>
          </a:xfrm>
          <a:prstGeom prst="rect">
            <a:avLst/>
          </a:prstGeom>
          <a:noFill/>
          <a:ln>
            <a:noFill/>
          </a:ln>
        </p:spPr>
        <p:txBody>
          <a:bodyPr anchorCtr="0" anchor="t" bIns="91425" lIns="91425" spcFirstLastPara="1" rIns="91425" wrap="square" tIns="91425">
            <a:noAutofit/>
          </a:bodyPr>
          <a:lstStyle/>
          <a:p>
            <a:pPr indent="457200" lvl="0" marL="914400" marR="0" rtl="0" algn="l">
              <a:lnSpc>
                <a:spcPct val="100000"/>
              </a:lnSpc>
              <a:spcBef>
                <a:spcPts val="500"/>
              </a:spcBef>
              <a:spcAft>
                <a:spcPts val="0"/>
              </a:spcAft>
              <a:buClr>
                <a:schemeClr val="dk1"/>
              </a:buClr>
              <a:buSzPts val="990"/>
              <a:buFont typeface="Arial"/>
              <a:buNone/>
            </a:pPr>
            <a:r>
              <a:rPr b="0" i="0" lang="en" sz="1400" u="none" cap="none" strike="noStrike">
                <a:solidFill>
                  <a:srgbClr val="040C28"/>
                </a:solidFill>
                <a:highlight>
                  <a:srgbClr val="FFE599"/>
                </a:highlight>
                <a:latin typeface="Arial"/>
                <a:ea typeface="Arial"/>
                <a:cs typeface="Arial"/>
                <a:sym typeface="Arial"/>
              </a:rPr>
              <a:t>The missing bullet holes were on the missing planes</a:t>
            </a:r>
            <a:r>
              <a:rPr b="0" i="0" lang="en" sz="1400" u="none" cap="none" strike="noStrike">
                <a:solidFill>
                  <a:srgbClr val="1F1F1F"/>
                </a:solidFill>
                <a:highlight>
                  <a:srgbClr val="FFE599"/>
                </a:highlight>
                <a:latin typeface="Arial"/>
                <a:ea typeface="Arial"/>
                <a:cs typeface="Arial"/>
                <a:sym typeface="Arial"/>
              </a:rPr>
              <a:t>.</a:t>
            </a:r>
            <a:endParaRPr b="0" i="0" sz="1400" u="none" cap="none" strike="noStrike">
              <a:solidFill>
                <a:srgbClr val="1F1F1F"/>
              </a:solidFill>
              <a:highlight>
                <a:srgbClr val="FFE599"/>
              </a:highlight>
              <a:latin typeface="Arial"/>
              <a:ea typeface="Arial"/>
              <a:cs typeface="Arial"/>
              <a:sym typeface="Arial"/>
            </a:endParaRPr>
          </a:p>
          <a:p>
            <a:pPr indent="0" lvl="0" marL="0" marR="0" rtl="0" algn="l">
              <a:lnSpc>
                <a:spcPct val="100000"/>
              </a:lnSpc>
              <a:spcBef>
                <a:spcPts val="500"/>
              </a:spcBef>
              <a:spcAft>
                <a:spcPts val="500"/>
              </a:spcAft>
              <a:buClr>
                <a:schemeClr val="dk1"/>
              </a:buClr>
              <a:buSzPts val="99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idx="1" type="subTitle"/>
          </p:nvPr>
        </p:nvSpPr>
        <p:spPr>
          <a:xfrm>
            <a:off x="311700" y="432975"/>
            <a:ext cx="8520600" cy="558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Types of Data Analytics</a:t>
            </a:r>
            <a:endParaRPr b="1" i="0" sz="2400" u="none" cap="none" strike="noStrike">
              <a:solidFill>
                <a:srgbClr val="000000"/>
              </a:solidFill>
              <a:latin typeface="Arial"/>
              <a:ea typeface="Arial"/>
              <a:cs typeface="Arial"/>
              <a:sym typeface="Arial"/>
            </a:endParaRPr>
          </a:p>
        </p:txBody>
      </p:sp>
      <p:pic>
        <p:nvPicPr>
          <p:cNvPr id="298" name="Google Shape;298;p33"/>
          <p:cNvPicPr preferRelativeResize="0"/>
          <p:nvPr/>
        </p:nvPicPr>
        <p:blipFill rotWithShape="1">
          <a:blip r:embed="rId3">
            <a:alphaModFix/>
          </a:blip>
          <a:srcRect b="0" l="0" r="0" t="3260"/>
          <a:stretch/>
        </p:blipFill>
        <p:spPr>
          <a:xfrm>
            <a:off x="765350" y="1439475"/>
            <a:ext cx="7268651" cy="3450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ctrTitle"/>
          </p:nvPr>
        </p:nvSpPr>
        <p:spPr>
          <a:xfrm>
            <a:off x="311700" y="509250"/>
            <a:ext cx="8520600" cy="5751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i="0" lang="en" sz="2400" u="none" cap="none" strike="noStrike">
                <a:solidFill>
                  <a:srgbClr val="000000"/>
                </a:solidFill>
                <a:latin typeface="Arial"/>
                <a:ea typeface="Arial"/>
                <a:cs typeface="Arial"/>
                <a:sym typeface="Arial"/>
              </a:rPr>
              <a:t>Data Analysis for Heart Disease</a:t>
            </a:r>
            <a:endParaRPr b="1" i="0" sz="2400" u="none" cap="none" strike="noStrike">
              <a:solidFill>
                <a:srgbClr val="000000"/>
              </a:solidFill>
              <a:latin typeface="Arial"/>
              <a:ea typeface="Arial"/>
              <a:cs typeface="Arial"/>
              <a:sym typeface="Arial"/>
            </a:endParaRPr>
          </a:p>
        </p:txBody>
      </p:sp>
      <p:sp>
        <p:nvSpPr>
          <p:cNvPr id="304" name="Google Shape;304;p34"/>
          <p:cNvSpPr txBox="1"/>
          <p:nvPr>
            <p:ph idx="1" type="subTitle"/>
          </p:nvPr>
        </p:nvSpPr>
        <p:spPr>
          <a:xfrm>
            <a:off x="311700" y="1544425"/>
            <a:ext cx="8520600" cy="208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Descriptive</a:t>
            </a:r>
            <a:r>
              <a:rPr b="0" i="0" lang="en" sz="1400" u="none" cap="none" strike="noStrike">
                <a:solidFill>
                  <a:srgbClr val="000000"/>
                </a:solidFill>
                <a:latin typeface="Arial"/>
                <a:ea typeface="Arial"/>
                <a:cs typeface="Arial"/>
                <a:sym typeface="Arial"/>
              </a:rPr>
              <a:t> : 70% People die of Heart Attack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Diagnostic</a:t>
            </a:r>
            <a:r>
              <a:rPr b="0" i="0" lang="en" sz="1400" u="none" cap="none" strike="noStrike">
                <a:solidFill>
                  <a:srgbClr val="000000"/>
                </a:solidFill>
                <a:latin typeface="Arial"/>
                <a:ea typeface="Arial"/>
                <a:cs typeface="Arial"/>
                <a:sym typeface="Arial"/>
              </a:rPr>
              <a:t> : High Cholesterol Levels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Predictive</a:t>
            </a:r>
            <a:r>
              <a:rPr b="0" i="0" lang="en" sz="1400" u="none" cap="none" strike="noStrike">
                <a:solidFill>
                  <a:srgbClr val="000000"/>
                </a:solidFill>
                <a:latin typeface="Arial"/>
                <a:ea typeface="Arial"/>
                <a:cs typeface="Arial"/>
                <a:sym typeface="Arial"/>
              </a:rPr>
              <a:t> : Adults below age of 30 are likely to witness Heart Problems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Prescriptive</a:t>
            </a:r>
            <a:r>
              <a:rPr b="0" i="0" lang="en" sz="1400" u="none" cap="none" strike="noStrike">
                <a:solidFill>
                  <a:srgbClr val="000000"/>
                </a:solidFill>
                <a:latin typeface="Arial"/>
                <a:ea typeface="Arial"/>
                <a:cs typeface="Arial"/>
                <a:sym typeface="Arial"/>
              </a:rPr>
              <a:t> : Avoid Junk Food / Monitor Junk Food Outlets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ctrTitle"/>
          </p:nvPr>
        </p:nvSpPr>
        <p:spPr>
          <a:xfrm>
            <a:off x="311700" y="887725"/>
            <a:ext cx="8520600" cy="689400"/>
          </a:xfrm>
          <a:prstGeom prst="rect">
            <a:avLst/>
          </a:prstGeom>
          <a:noFill/>
          <a:ln>
            <a:noFill/>
          </a:ln>
        </p:spPr>
        <p:txBody>
          <a:bodyPr anchorCtr="0" anchor="b" bIns="91425" lIns="91425" spcFirstLastPara="1" rIns="91425" wrap="square" tIns="91425">
            <a:normAutofit fontScale="90000"/>
          </a:bodyPr>
          <a:lstStyle/>
          <a:p>
            <a:pPr indent="0" lvl="0" marL="0" marR="0" rtl="0" algn="l">
              <a:lnSpc>
                <a:spcPct val="115000"/>
              </a:lnSpc>
              <a:spcBef>
                <a:spcPts val="0"/>
              </a:spcBef>
              <a:spcAft>
                <a:spcPts val="0"/>
              </a:spcAft>
              <a:buClr>
                <a:srgbClr val="000000"/>
              </a:buClr>
              <a:buSzPct val="1000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1000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ct val="100000"/>
              <a:buFont typeface="Arial"/>
              <a:buNone/>
            </a:pPr>
            <a:r>
              <a:rPr b="1" i="0" lang="en" sz="2400" u="none" cap="none" strike="noStrike">
                <a:solidFill>
                  <a:srgbClr val="000000"/>
                </a:solidFill>
                <a:latin typeface="Arial"/>
                <a:ea typeface="Arial"/>
                <a:cs typeface="Arial"/>
                <a:sym typeface="Arial"/>
              </a:rPr>
              <a:t>Data Analytics Lifecycle</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1000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35"/>
          <p:cNvPicPr preferRelativeResize="0"/>
          <p:nvPr/>
        </p:nvPicPr>
        <p:blipFill rotWithShape="1">
          <a:blip r:embed="rId3">
            <a:alphaModFix/>
          </a:blip>
          <a:srcRect b="0" l="0" r="0" t="0"/>
          <a:stretch/>
        </p:blipFill>
        <p:spPr>
          <a:xfrm>
            <a:off x="1863625" y="1467550"/>
            <a:ext cx="5093200" cy="3076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ctrTitle"/>
          </p:nvPr>
        </p:nvSpPr>
        <p:spPr>
          <a:xfrm>
            <a:off x="311700" y="228975"/>
            <a:ext cx="8520600" cy="900900"/>
          </a:xfrm>
          <a:prstGeom prst="rect">
            <a:avLst/>
          </a:prstGeom>
          <a:noFill/>
          <a:ln>
            <a:noFill/>
          </a:ln>
        </p:spPr>
        <p:txBody>
          <a:bodyPr anchorCtr="0" anchor="b"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Need for Business Analytics</a:t>
            </a:r>
            <a:endParaRPr b="1"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pic>
        <p:nvPicPr>
          <p:cNvPr id="316" name="Google Shape;316;p36"/>
          <p:cNvPicPr preferRelativeResize="0"/>
          <p:nvPr/>
        </p:nvPicPr>
        <p:blipFill rotWithShape="1">
          <a:blip r:embed="rId3">
            <a:alphaModFix/>
          </a:blip>
          <a:srcRect b="6015" l="0" r="0" t="0"/>
          <a:stretch/>
        </p:blipFill>
        <p:spPr>
          <a:xfrm>
            <a:off x="2040825" y="1072025"/>
            <a:ext cx="3956500" cy="325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3"/>
          <p:cNvPicPr preferRelativeResize="0"/>
          <p:nvPr/>
        </p:nvPicPr>
        <p:blipFill rotWithShape="1">
          <a:blip r:embed="rId3">
            <a:alphaModFix/>
          </a:blip>
          <a:srcRect b="0" l="0" r="0" t="0"/>
          <a:stretch/>
        </p:blipFill>
        <p:spPr>
          <a:xfrm>
            <a:off x="286950" y="519149"/>
            <a:ext cx="4517700" cy="2541200"/>
          </a:xfrm>
          <a:prstGeom prst="rect">
            <a:avLst/>
          </a:prstGeom>
          <a:noFill/>
          <a:ln>
            <a:noFill/>
          </a:ln>
        </p:spPr>
      </p:pic>
      <p:sp>
        <p:nvSpPr>
          <p:cNvPr id="74" name="Google Shape;74;p3"/>
          <p:cNvSpPr txBox="1"/>
          <p:nvPr/>
        </p:nvSpPr>
        <p:spPr>
          <a:xfrm>
            <a:off x="286950" y="3499075"/>
            <a:ext cx="8199600" cy="1286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000"/>
              <a:buFont typeface="Arial"/>
              <a:buNone/>
            </a:pPr>
            <a:r>
              <a:rPr b="1" i="0" lang="en" sz="1400" u="none" cap="none" strike="noStrike">
                <a:solidFill>
                  <a:srgbClr val="000000"/>
                </a:solidFill>
                <a:latin typeface="Arial"/>
                <a:ea typeface="Arial"/>
                <a:cs typeface="Arial"/>
                <a:sym typeface="Arial"/>
              </a:rPr>
              <a:t>Predictive Analytics</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1400" u="none" cap="none" strike="noStrike">
                <a:solidFill>
                  <a:srgbClr val="000000"/>
                </a:solidFill>
                <a:latin typeface="Arial"/>
                <a:ea typeface="Arial"/>
                <a:cs typeface="Arial"/>
                <a:sym typeface="Arial"/>
              </a:rPr>
              <a:t>A field of data analysis that uses historical data and statistical algorithms to make predictions about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1400" u="none" cap="none" strike="noStrike">
                <a:solidFill>
                  <a:srgbClr val="000000"/>
                </a:solidFill>
                <a:latin typeface="Arial"/>
                <a:ea typeface="Arial"/>
                <a:cs typeface="Arial"/>
                <a:sym typeface="Arial"/>
              </a:rPr>
              <a:t>future events or outcomes.</a:t>
            </a:r>
            <a:endParaRPr b="0" i="0" sz="1400" u="none" cap="none" strike="noStrike">
              <a:solidFill>
                <a:srgbClr val="000000"/>
              </a:solidFill>
              <a:latin typeface="Arial"/>
              <a:ea typeface="Arial"/>
              <a:cs typeface="Arial"/>
              <a:sym typeface="Arial"/>
            </a:endParaRPr>
          </a:p>
        </p:txBody>
      </p:sp>
      <p:sp>
        <p:nvSpPr>
          <p:cNvPr id="75" name="Google Shape;75;p3"/>
          <p:cNvSpPr txBox="1"/>
          <p:nvPr/>
        </p:nvSpPr>
        <p:spPr>
          <a:xfrm>
            <a:off x="4998512" y="1036654"/>
            <a:ext cx="51258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Decision Factors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Your past purchase experience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Proximity to store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Type of Purchase you want to make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Pricing and Discounts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Return and Exchange Policies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Shopping Experience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0" i="0" lang="en" sz="2400" u="none" cap="none" strike="noStrike">
                <a:solidFill>
                  <a:srgbClr val="000000"/>
                </a:solidFill>
                <a:latin typeface="Arial"/>
                <a:ea typeface="Arial"/>
                <a:cs typeface="Arial"/>
                <a:sym typeface="Arial"/>
              </a:rPr>
              <a:t>End</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4"/>
          <p:cNvPicPr preferRelativeResize="0"/>
          <p:nvPr/>
        </p:nvPicPr>
        <p:blipFill rotWithShape="1">
          <a:blip r:embed="rId3">
            <a:alphaModFix/>
          </a:blip>
          <a:srcRect b="0" l="0" r="0" t="0"/>
          <a:stretch/>
        </p:blipFill>
        <p:spPr>
          <a:xfrm>
            <a:off x="366049" y="998223"/>
            <a:ext cx="2577227" cy="1876501"/>
          </a:xfrm>
          <a:prstGeom prst="rect">
            <a:avLst/>
          </a:prstGeom>
          <a:noFill/>
          <a:ln>
            <a:noFill/>
          </a:ln>
        </p:spPr>
      </p:pic>
      <p:pic>
        <p:nvPicPr>
          <p:cNvPr descr="Five things to know about pulses - Sustainable Food Trust" id="81" name="Google Shape;81;p4"/>
          <p:cNvPicPr preferRelativeResize="0"/>
          <p:nvPr/>
        </p:nvPicPr>
        <p:blipFill rotWithShape="1">
          <a:blip r:embed="rId4">
            <a:alphaModFix/>
          </a:blip>
          <a:srcRect b="0" l="0" r="0" t="0"/>
          <a:stretch/>
        </p:blipFill>
        <p:spPr>
          <a:xfrm>
            <a:off x="3302749" y="998226"/>
            <a:ext cx="2538489" cy="1848325"/>
          </a:xfrm>
          <a:prstGeom prst="rect">
            <a:avLst/>
          </a:prstGeom>
          <a:noFill/>
          <a:ln>
            <a:noFill/>
          </a:ln>
        </p:spPr>
      </p:pic>
      <p:sp>
        <p:nvSpPr>
          <p:cNvPr id="82" name="Google Shape;82;p4"/>
          <p:cNvSpPr txBox="1"/>
          <p:nvPr/>
        </p:nvSpPr>
        <p:spPr>
          <a:xfrm>
            <a:off x="6077869" y="1273937"/>
            <a:ext cx="29718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Decision Factors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Shape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Color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Weight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Size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Texture</a:t>
            </a:r>
            <a:endParaRPr b="0" i="0" sz="1400" u="none" cap="none" strike="noStrike">
              <a:solidFill>
                <a:srgbClr val="000000"/>
              </a:solidFill>
              <a:latin typeface="Arial"/>
              <a:ea typeface="Arial"/>
              <a:cs typeface="Arial"/>
              <a:sym typeface="Arial"/>
            </a:endParaRPr>
          </a:p>
        </p:txBody>
      </p:sp>
      <p:sp>
        <p:nvSpPr>
          <p:cNvPr id="83" name="Google Shape;83;p4"/>
          <p:cNvSpPr txBox="1"/>
          <p:nvPr/>
        </p:nvSpPr>
        <p:spPr>
          <a:xfrm>
            <a:off x="366062" y="3400825"/>
            <a:ext cx="79725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Clustering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Clustering is a machine learning and data analysis technique used to group similar data points together based on certain characteristics or features they share. </a:t>
            </a:r>
            <a:endParaRPr b="1"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nvSpPr>
        <p:spPr>
          <a:xfrm>
            <a:off x="413000" y="3303050"/>
            <a:ext cx="8374200" cy="138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2000"/>
              <a:buFont typeface="Arial"/>
              <a:buNone/>
            </a:pPr>
            <a:r>
              <a:rPr b="1" i="0" lang="en" sz="1400" u="none" cap="none" strike="noStrike">
                <a:solidFill>
                  <a:schemeClr val="dk1"/>
                </a:solidFill>
                <a:latin typeface="Arial"/>
                <a:ea typeface="Arial"/>
                <a:cs typeface="Arial"/>
                <a:sym typeface="Arial"/>
              </a:rPr>
              <a:t>Recommendation System</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 sz="1400" u="none" cap="none" strike="noStrike">
                <a:solidFill>
                  <a:schemeClr val="dk1"/>
                </a:solidFill>
                <a:latin typeface="Arial"/>
                <a:ea typeface="Arial"/>
                <a:cs typeface="Arial"/>
                <a:sym typeface="Arial"/>
              </a:rPr>
              <a:t>It is a type of software or algorithm that provides personalized suggestions or recommendations to users. These recommendations are typically based on the users' preferences, past behavior, and other relevant data. </a:t>
            </a:r>
            <a:endParaRPr b="1" i="0" sz="1400" u="none" cap="none" strike="noStrike">
              <a:solidFill>
                <a:schemeClr val="dk1"/>
              </a:solidFill>
              <a:latin typeface="Arial"/>
              <a:ea typeface="Arial"/>
              <a:cs typeface="Arial"/>
              <a:sym typeface="Arial"/>
            </a:endParaRPr>
          </a:p>
        </p:txBody>
      </p:sp>
      <p:pic>
        <p:nvPicPr>
          <p:cNvPr id="89" name="Google Shape;89;p5"/>
          <p:cNvPicPr preferRelativeResize="0"/>
          <p:nvPr/>
        </p:nvPicPr>
        <p:blipFill rotWithShape="1">
          <a:blip r:embed="rId3">
            <a:alphaModFix/>
          </a:blip>
          <a:srcRect b="0" l="0" r="0" t="0"/>
          <a:stretch/>
        </p:blipFill>
        <p:spPr>
          <a:xfrm>
            <a:off x="413000" y="561675"/>
            <a:ext cx="3773975" cy="2381125"/>
          </a:xfrm>
          <a:prstGeom prst="rect">
            <a:avLst/>
          </a:prstGeom>
          <a:noFill/>
          <a:ln>
            <a:noFill/>
          </a:ln>
        </p:spPr>
      </p:pic>
      <p:sp>
        <p:nvSpPr>
          <p:cNvPr id="90" name="Google Shape;90;p5"/>
          <p:cNvSpPr txBox="1"/>
          <p:nvPr/>
        </p:nvSpPr>
        <p:spPr>
          <a:xfrm>
            <a:off x="1545243" y="954882"/>
            <a:ext cx="8907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baseline="30000" i="0" lang="en" sz="1800" u="none" cap="none" strike="noStrike">
                <a:solidFill>
                  <a:srgbClr val="000000"/>
                </a:solidFill>
                <a:latin typeface="Arial"/>
                <a:ea typeface="Arial"/>
                <a:cs typeface="Arial"/>
                <a:sym typeface="Arial"/>
              </a:rPr>
              <a:t>3 Idiots</a:t>
            </a:r>
            <a:endParaRPr b="1" baseline="30000" i="0" sz="1800" u="none" cap="none" strike="noStrike">
              <a:solidFill>
                <a:srgbClr val="000000"/>
              </a:solidFill>
              <a:latin typeface="Arial"/>
              <a:ea typeface="Arial"/>
              <a:cs typeface="Arial"/>
              <a:sym typeface="Arial"/>
            </a:endParaRPr>
          </a:p>
        </p:txBody>
      </p:sp>
      <p:sp>
        <p:nvSpPr>
          <p:cNvPr id="91" name="Google Shape;91;p5"/>
          <p:cNvSpPr txBox="1"/>
          <p:nvPr/>
        </p:nvSpPr>
        <p:spPr>
          <a:xfrm>
            <a:off x="4807800" y="862025"/>
            <a:ext cx="2390400" cy="181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Decision Factors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Genre Preference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Ratings and Reviews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Movie Movie Similarity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Friend Friend Similarity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Mood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b="0" l="0" r="0" t="0"/>
          <a:stretch/>
        </p:blipFill>
        <p:spPr>
          <a:xfrm>
            <a:off x="590850" y="879675"/>
            <a:ext cx="7057450" cy="4005200"/>
          </a:xfrm>
          <a:prstGeom prst="rect">
            <a:avLst/>
          </a:prstGeom>
          <a:noFill/>
          <a:ln>
            <a:noFill/>
          </a:ln>
        </p:spPr>
      </p:pic>
      <p:sp>
        <p:nvSpPr>
          <p:cNvPr id="97" name="Google Shape;97;p6"/>
          <p:cNvSpPr txBox="1"/>
          <p:nvPr/>
        </p:nvSpPr>
        <p:spPr>
          <a:xfrm>
            <a:off x="514618" y="354693"/>
            <a:ext cx="6879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rial"/>
                <a:ea typeface="Arial"/>
                <a:cs typeface="Arial"/>
                <a:sym typeface="Arial"/>
              </a:rPr>
              <a:t>Dogs v/s Cats</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g26508022219_0_0"/>
          <p:cNvPicPr preferRelativeResize="0"/>
          <p:nvPr/>
        </p:nvPicPr>
        <p:blipFill rotWithShape="1">
          <a:blip r:embed="rId3">
            <a:alphaModFix/>
          </a:blip>
          <a:srcRect b="7800" l="23259" r="0" t="0"/>
          <a:stretch/>
        </p:blipFill>
        <p:spPr>
          <a:xfrm>
            <a:off x="828261" y="1107282"/>
            <a:ext cx="7017027" cy="270044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7"/>
          <p:cNvPicPr preferRelativeResize="0"/>
          <p:nvPr/>
        </p:nvPicPr>
        <p:blipFill rotWithShape="1">
          <a:blip r:embed="rId3">
            <a:alphaModFix/>
          </a:blip>
          <a:srcRect b="0" l="0" r="0" t="0"/>
          <a:stretch/>
        </p:blipFill>
        <p:spPr>
          <a:xfrm>
            <a:off x="376225" y="1225506"/>
            <a:ext cx="3028950" cy="3028950"/>
          </a:xfrm>
          <a:prstGeom prst="rect">
            <a:avLst/>
          </a:prstGeom>
          <a:noFill/>
          <a:ln>
            <a:noFill/>
          </a:ln>
        </p:spPr>
      </p:pic>
      <p:sp>
        <p:nvSpPr>
          <p:cNvPr id="108" name="Google Shape;108;p7"/>
          <p:cNvSpPr txBox="1"/>
          <p:nvPr/>
        </p:nvSpPr>
        <p:spPr>
          <a:xfrm>
            <a:off x="1247414" y="4486067"/>
            <a:ext cx="1199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7"/>
          <p:cNvSpPr txBox="1"/>
          <p:nvPr/>
        </p:nvSpPr>
        <p:spPr>
          <a:xfrm>
            <a:off x="3657325" y="1365162"/>
            <a:ext cx="4877700" cy="523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Decision Factors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10" name="Google Shape;110;p7"/>
          <p:cNvSpPr txBox="1"/>
          <p:nvPr/>
        </p:nvSpPr>
        <p:spPr>
          <a:xfrm>
            <a:off x="627025" y="477050"/>
            <a:ext cx="67794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600" u="none" cap="none" strike="noStrike">
                <a:solidFill>
                  <a:srgbClr val="000000"/>
                </a:solidFill>
                <a:latin typeface="Arial"/>
                <a:ea typeface="Arial"/>
                <a:cs typeface="Arial"/>
                <a:sym typeface="Arial"/>
              </a:rPr>
              <a:t>What is it?  </a:t>
            </a:r>
            <a:r>
              <a:rPr b="1" i="0" lang="en" sz="1600" u="none" cap="none" strike="noStrike">
                <a:solidFill>
                  <a:schemeClr val="dk1"/>
                </a:solidFill>
                <a:latin typeface="Arial"/>
                <a:ea typeface="Arial"/>
                <a:cs typeface="Arial"/>
                <a:sym typeface="Arial"/>
              </a:rPr>
              <a:t>Cat or Dog?</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600" u="none" cap="none" strike="noStrike">
              <a:solidFill>
                <a:srgbClr val="000000"/>
              </a:solidFill>
              <a:latin typeface="Arial"/>
              <a:ea typeface="Arial"/>
              <a:cs typeface="Arial"/>
              <a:sym typeface="Arial"/>
            </a:endParaRPr>
          </a:p>
        </p:txBody>
      </p:sp>
      <p:graphicFrame>
        <p:nvGraphicFramePr>
          <p:cNvPr id="111" name="Google Shape;111;p7"/>
          <p:cNvGraphicFramePr/>
          <p:nvPr/>
        </p:nvGraphicFramePr>
        <p:xfrm>
          <a:off x="3560260" y="2007870"/>
          <a:ext cx="3000000" cy="3000000"/>
        </p:xfrm>
        <a:graphic>
          <a:graphicData uri="http://schemas.openxmlformats.org/drawingml/2006/table">
            <a:tbl>
              <a:tblPr>
                <a:noFill/>
                <a:tableStyleId>{9FD88A3B-179D-4208-BA34-3153D443010B}</a:tableStyleId>
              </a:tblPr>
              <a:tblGrid>
                <a:gridCol w="1033175"/>
                <a:gridCol w="1033175"/>
                <a:gridCol w="1033175"/>
                <a:gridCol w="1033175"/>
                <a:gridCol w="1033175"/>
              </a:tblGrid>
              <a:tr h="1778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Animal</a:t>
                      </a:r>
                      <a:endParaRPr sz="1400" u="none" cap="none" strike="noStrike"/>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Fur Type</a:t>
                      </a:r>
                      <a:endParaRPr sz="1400" u="none" cap="none" strike="noStrike"/>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Tail Length</a:t>
                      </a:r>
                      <a:endParaRPr sz="1400" u="none" cap="none" strike="noStrike"/>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Ear Shape</a:t>
                      </a:r>
                      <a:endParaRPr sz="1400" u="none" cap="none" strike="noStrike"/>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Size</a:t>
                      </a:r>
                      <a:endParaRPr sz="1400" u="none" cap="none" strike="noStrike"/>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Dog</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Short</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Medium</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Pointed</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Medium</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177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Cat</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Long</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Short</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Pointed</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Small</a:t>
                      </a:r>
                      <a:endParaRPr sz="1400" u="none" cap="none" strike="noStrike"/>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